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6"/>
  </p:notesMasterIdLst>
  <p:sldIdLst>
    <p:sldId id="256" r:id="rId5"/>
    <p:sldId id="259" r:id="rId6"/>
    <p:sldId id="261" r:id="rId7"/>
    <p:sldId id="267" r:id="rId8"/>
    <p:sldId id="272" r:id="rId9"/>
    <p:sldId id="275" r:id="rId10"/>
    <p:sldId id="291" r:id="rId11"/>
    <p:sldId id="277" r:id="rId12"/>
    <p:sldId id="278" r:id="rId13"/>
    <p:sldId id="279" r:id="rId14"/>
    <p:sldId id="281" r:id="rId15"/>
    <p:sldId id="282" r:id="rId16"/>
    <p:sldId id="284" r:id="rId17"/>
    <p:sldId id="288" r:id="rId18"/>
    <p:sldId id="289" r:id="rId19"/>
    <p:sldId id="285" r:id="rId20"/>
    <p:sldId id="290" r:id="rId21"/>
    <p:sldId id="283" r:id="rId22"/>
    <p:sldId id="286" r:id="rId23"/>
    <p:sldId id="287"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7F7F7F"/>
    <a:srgbClr val="FFC807"/>
    <a:srgbClr val="FFC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A1A00B-E1F3-408F-B666-EFB01881F729}" v="1072" vWet="1074" dt="2023-07-25T18:44:11.166"/>
    <p1510:client id="{89315EDA-F862-4247-7614-351B49B353EF}" v="2703" dt="2023-07-25T15:54:43.917"/>
    <p1510:client id="{8C78E249-DDCE-405B-8372-186530B3EA5F}" v="396" dt="2023-07-25T18:50:01.136"/>
    <p1510:client id="{CB6DAB2E-9BC5-4161-BD84-51323EAF4E10}" v="45" dt="2023-07-25T02:41:35.008"/>
    <p1510:client id="{CD675055-1706-879F-8D55-8212F81EF087}" v="1" dt="2023-07-25T03:32:43.133"/>
    <p1510:client id="{D68FD191-9119-D783-2CB3-8424D21D8222}" v="395" dt="2023-07-25T19:41:22.114"/>
    <p1510:client id="{E96ECA80-3D20-AE32-5777-EAA4CE5E1F74}" v="5" dt="2023-07-25T21:32:50.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19AD6-C500-4F5F-9D8C-C7558D5372B7}"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E2383-BBA5-4359-A64F-FDCC7956E39C}" type="slidenum">
              <a:rPr lang="en-US" smtClean="0"/>
              <a:t>‹#›</a:t>
            </a:fld>
            <a:endParaRPr lang="en-US"/>
          </a:p>
        </p:txBody>
      </p:sp>
    </p:spTree>
    <p:extLst>
      <p:ext uri="{BB962C8B-B14F-4D97-AF65-F5344CB8AC3E}">
        <p14:creationId xmlns:p14="http://schemas.microsoft.com/office/powerpoint/2010/main" val="2837236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531556C-30F3-47F1-9BA5-D6684B98BAD6}"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9347519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7171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03352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2532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218218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8435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60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556C-30F3-47F1-9BA5-D6684B98BAD6}"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4966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556C-30F3-47F1-9BA5-D6684B98BAD6}"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5661852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556C-30F3-47F1-9BA5-D6684B98BAD6}"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08639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31556C-30F3-47F1-9BA5-D6684B98BAD6}"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935416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3399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31556C-30F3-47F1-9BA5-D6684B98BAD6}" type="datetimeFigureOut">
              <a:rPr lang="en-US" smtClean="0"/>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8877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31556C-30F3-47F1-9BA5-D6684B98BAD6}"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343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1556C-30F3-47F1-9BA5-D6684B98BAD6}" type="datetimeFigureOut">
              <a:rPr lang="en-US" smtClean="0"/>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234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3227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6641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531556C-30F3-47F1-9BA5-D6684B98BAD6}" type="datetimeFigureOut">
              <a:rPr lang="en-US" smtClean="0"/>
              <a:t>7/25/2023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F599AC-17FE-42B8-8655-863125F959C7}" type="slidenum">
              <a:rPr lang="en-US" smtClean="0"/>
              <a:t>‹#›</a:t>
            </a:fld>
            <a:endParaRPr lang="en-US"/>
          </a:p>
        </p:txBody>
      </p:sp>
    </p:spTree>
    <p:extLst>
      <p:ext uri="{BB962C8B-B14F-4D97-AF65-F5344CB8AC3E}">
        <p14:creationId xmlns:p14="http://schemas.microsoft.com/office/powerpoint/2010/main" val="245967522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734" y="3881497"/>
            <a:ext cx="9440034" cy="1828801"/>
          </a:xfrm>
        </p:spPr>
        <p:txBody>
          <a:bodyPr>
            <a:normAutofit fontScale="90000"/>
          </a:bodyPr>
          <a:lstStyle/>
          <a:p>
            <a:r>
              <a:rPr lang="en-US" sz="5300">
                <a:solidFill>
                  <a:srgbClr val="FFC807"/>
                </a:solidFill>
              </a:rPr>
              <a:t>CAP 3104 </a:t>
            </a:r>
            <a:br>
              <a:rPr lang="en-US" sz="5300">
                <a:solidFill>
                  <a:srgbClr val="FFC807"/>
                </a:solidFill>
              </a:rPr>
            </a:br>
            <a:r>
              <a:rPr lang="en-US" sz="5300">
                <a:solidFill>
                  <a:srgbClr val="FFC807"/>
                </a:solidFill>
              </a:rPr>
              <a:t>Human and Technology Interaction</a:t>
            </a:r>
            <a:br>
              <a:rPr lang="en-US">
                <a:solidFill>
                  <a:srgbClr val="FFC807"/>
                </a:solidFill>
              </a:rPr>
            </a:br>
            <a:r>
              <a:rPr lang="en-US">
                <a:solidFill>
                  <a:schemeClr val="tx1"/>
                </a:solidFill>
              </a:rPr>
              <a:t>Assignment 4</a:t>
            </a:r>
            <a:br>
              <a:rPr lang="en-US" sz="3100" i="1">
                <a:solidFill>
                  <a:srgbClr val="FFC807"/>
                </a:solidFill>
              </a:rPr>
            </a:br>
            <a:r>
              <a:rPr lang="en-US" sz="3100" i="1">
                <a:solidFill>
                  <a:srgbClr val="FFC807"/>
                </a:solidFill>
              </a:rPr>
              <a:t>Group 30</a:t>
            </a:r>
          </a:p>
        </p:txBody>
      </p:sp>
      <p:pic>
        <p:nvPicPr>
          <p:cNvPr id="1026" name="Picture 2" descr="College of Engineering and Computer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34" y="378891"/>
            <a:ext cx="2590800" cy="952500"/>
          </a:xfrm>
          <a:prstGeom prst="rect">
            <a:avLst/>
          </a:prstGeom>
          <a:noFill/>
          <a:effectLst>
            <a:glow rad="114300">
              <a:schemeClr val="tx1">
                <a:lumMod val="95000"/>
                <a:alpha val="69000"/>
              </a:schemeClr>
            </a:glow>
          </a:effectLst>
          <a:extLst>
            <a:ext uri="{909E8E84-426E-40DD-AFC4-6F175D3DCCD1}">
              <a14:hiddenFill xmlns:a14="http://schemas.microsoft.com/office/drawing/2010/main">
                <a:solidFill>
                  <a:srgbClr val="FFFFFF"/>
                </a:solidFill>
              </a14:hiddenFill>
            </a:ext>
          </a:extLst>
        </p:spPr>
      </p:pic>
      <p:pic>
        <p:nvPicPr>
          <p:cNvPr id="1028" name="Picture 4" descr="https://brand.ucf.edu/files/2011/08/UnivID-K-O-T-300x96.png"/>
          <p:cNvPicPr>
            <a:picLocks noChangeAspect="1" noChangeArrowheads="1"/>
          </p:cNvPicPr>
          <p:nvPr/>
        </p:nvPicPr>
        <p:blipFill rotWithShape="1">
          <a:blip r:embed="rId3">
            <a:extLst>
              <a:ext uri="{28A0092B-C50C-407E-A947-70E740481C1C}">
                <a14:useLocalDpi xmlns:a14="http://schemas.microsoft.com/office/drawing/2010/main" val="0"/>
              </a:ext>
            </a:extLst>
          </a:blip>
          <a:srcRect t="74798"/>
          <a:stretch/>
        </p:blipFill>
        <p:spPr bwMode="auto">
          <a:xfrm>
            <a:off x="1219734" y="1539089"/>
            <a:ext cx="2857500" cy="230451"/>
          </a:xfrm>
          <a:prstGeom prst="rect">
            <a:avLst/>
          </a:prstGeom>
          <a:noFill/>
          <a:effectLst>
            <a:glow rad="1905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8" y="140765"/>
            <a:ext cx="1262521" cy="1262521"/>
          </a:xfrm>
          <a:prstGeom prst="rect">
            <a:avLst/>
          </a:prstGeom>
        </p:spPr>
      </p:pic>
    </p:spTree>
    <p:extLst>
      <p:ext uri="{BB962C8B-B14F-4D97-AF65-F5344CB8AC3E}">
        <p14:creationId xmlns:p14="http://schemas.microsoft.com/office/powerpoint/2010/main" val="1018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black and green square with a camera&#10;&#10;Description automatically generated">
            <a:extLst>
              <a:ext uri="{FF2B5EF4-FFF2-40B4-BE49-F238E27FC236}">
                <a16:creationId xmlns:a16="http://schemas.microsoft.com/office/drawing/2014/main" id="{44A6E906-EBD5-2B6C-AFD2-9FA591B6EBE5}"/>
              </a:ext>
            </a:extLst>
          </p:cNvPr>
          <p:cNvPicPr>
            <a:picLocks noChangeAspect="1"/>
          </p:cNvPicPr>
          <p:nvPr/>
        </p:nvPicPr>
        <p:blipFill>
          <a:blip r:embed="rId2"/>
          <a:stretch>
            <a:fillRect/>
          </a:stretch>
        </p:blipFill>
        <p:spPr>
          <a:xfrm>
            <a:off x="4744193" y="1948203"/>
            <a:ext cx="2743200" cy="2763672"/>
          </a:xfrm>
          <a:prstGeom prst="rect">
            <a:avLst/>
          </a:prstGeom>
        </p:spPr>
      </p:pic>
      <p:sp>
        <p:nvSpPr>
          <p:cNvPr id="2" name="Title 1"/>
          <p:cNvSpPr>
            <a:spLocks noGrp="1"/>
          </p:cNvSpPr>
          <p:nvPr>
            <p:ph type="title"/>
          </p:nvPr>
        </p:nvSpPr>
        <p:spPr>
          <a:xfrm>
            <a:off x="918452" y="4890"/>
            <a:ext cx="10353762" cy="970450"/>
          </a:xfrm>
        </p:spPr>
        <p:txBody>
          <a:bodyPr>
            <a:normAutofit/>
          </a:bodyPr>
          <a:lstStyle/>
          <a:p>
            <a:r>
              <a:rPr lang="en-US">
                <a:ln>
                  <a:solidFill>
                    <a:prstClr val="black">
                      <a:lumMod val="75000"/>
                      <a:lumOff val="25000"/>
                      <a:alpha val="10000"/>
                    </a:prstClr>
                  </a:solidFill>
                </a:ln>
                <a:effectLst/>
              </a:rPr>
              <a:t>CCTV</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4172822" y="844671"/>
            <a:ext cx="3895612"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An icon shall be selected to indicate a CCTV camera</a:t>
            </a:r>
            <a:endParaRPr lang="en-US" sz="1200">
              <a:ln>
                <a:solidFill>
                  <a:prstClr val="black">
                    <a:lumMod val="75000"/>
                    <a:lumOff val="25000"/>
                    <a:alpha val="10000"/>
                  </a:prstClr>
                </a:solidFill>
              </a:ln>
              <a:effectLst/>
              <a:ea typeface="+mn-lt"/>
              <a:cs typeface="Calibri"/>
            </a:endParaRPr>
          </a:p>
          <a:p>
            <a:pPr marL="171450" indent="-17145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a:off x="6934447" y="3322371"/>
            <a:ext cx="299729" cy="989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7559629D-65BD-CFC3-B9B6-5881B0237D6E}"/>
              </a:ext>
            </a:extLst>
          </p:cNvPr>
          <p:cNvCxnSpPr>
            <a:cxnSpLocks/>
          </p:cNvCxnSpPr>
          <p:nvPr/>
        </p:nvCxnSpPr>
        <p:spPr>
          <a:xfrm flipH="1">
            <a:off x="7255825" y="1705096"/>
            <a:ext cx="5938" cy="1617025"/>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1134716" y="1814488"/>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3.2.1.4.2 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camera icon shall be configurable to show the name of the camera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1134717" y="309108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3.2.1.4.3</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camera icon shall be configurable to show the state of the camera</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7" name="Straight Arrow Connector 6">
            <a:extLst>
              <a:ext uri="{FF2B5EF4-FFF2-40B4-BE49-F238E27FC236}">
                <a16:creationId xmlns:a16="http://schemas.microsoft.com/office/drawing/2014/main" id="{6B7CB629-3201-A74E-C36D-4716B15B687D}"/>
              </a:ext>
            </a:extLst>
          </p:cNvPr>
          <p:cNvCxnSpPr>
            <a:cxnSpLocks/>
          </p:cNvCxnSpPr>
          <p:nvPr/>
        </p:nvCxnSpPr>
        <p:spPr>
          <a:xfrm>
            <a:off x="3612202" y="2134838"/>
            <a:ext cx="1768555" cy="989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AAC75D34-B922-87EC-26DE-32AA6D6F23A0}"/>
              </a:ext>
            </a:extLst>
          </p:cNvPr>
          <p:cNvCxnSpPr>
            <a:cxnSpLocks/>
          </p:cNvCxnSpPr>
          <p:nvPr/>
        </p:nvCxnSpPr>
        <p:spPr>
          <a:xfrm>
            <a:off x="3117397" y="4450526"/>
            <a:ext cx="2599827" cy="39584"/>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BCBFF3FA-F715-69B7-A986-533B38C0CEBB}"/>
              </a:ext>
            </a:extLst>
          </p:cNvPr>
          <p:cNvCxnSpPr>
            <a:cxnSpLocks/>
          </p:cNvCxnSpPr>
          <p:nvPr/>
        </p:nvCxnSpPr>
        <p:spPr>
          <a:xfrm>
            <a:off x="3105399" y="4119744"/>
            <a:ext cx="3958" cy="340428"/>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D80DE8E2-4F32-D26E-AC95-767494F67C46}"/>
              </a:ext>
            </a:extLst>
          </p:cNvPr>
          <p:cNvSpPr txBox="1">
            <a:spLocks/>
          </p:cNvSpPr>
          <p:nvPr/>
        </p:nvSpPr>
        <p:spPr>
          <a:xfrm>
            <a:off x="4420223" y="484269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3.2.1.4.4</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camera icon shall be configurable to show the status of the camera. The color of the camera icon shall be changed to show the status of the camera</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13" name="Straight Arrow Connector 12">
            <a:extLst>
              <a:ext uri="{FF2B5EF4-FFF2-40B4-BE49-F238E27FC236}">
                <a16:creationId xmlns:a16="http://schemas.microsoft.com/office/drawing/2014/main" id="{6E0D368F-71BD-BD93-94E8-704B913D8470}"/>
              </a:ext>
            </a:extLst>
          </p:cNvPr>
          <p:cNvCxnSpPr>
            <a:cxnSpLocks/>
          </p:cNvCxnSpPr>
          <p:nvPr/>
        </p:nvCxnSpPr>
        <p:spPr>
          <a:xfrm flipH="1" flipV="1">
            <a:off x="6538602" y="4292188"/>
            <a:ext cx="438275" cy="85106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C6E7FE62-4092-92C5-4AB5-64B63AB4C37E}"/>
              </a:ext>
            </a:extLst>
          </p:cNvPr>
          <p:cNvCxnSpPr>
            <a:cxnSpLocks/>
          </p:cNvCxnSpPr>
          <p:nvPr/>
        </p:nvCxnSpPr>
        <p:spPr>
          <a:xfrm flipV="1">
            <a:off x="6976877" y="4480214"/>
            <a:ext cx="175283" cy="60366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7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179" y="291877"/>
            <a:ext cx="2743659" cy="970450"/>
          </a:xfrm>
        </p:spPr>
        <p:txBody>
          <a:bodyPr>
            <a:normAutofit/>
          </a:bodyPr>
          <a:lstStyle/>
          <a:p>
            <a:r>
              <a:rPr lang="en-US">
                <a:ln>
                  <a:solidFill>
                    <a:prstClr val="black">
                      <a:lumMod val="75000"/>
                      <a:lumOff val="25000"/>
                      <a:alpha val="10000"/>
                    </a:prstClr>
                  </a:solidFill>
                </a:ln>
                <a:effectLst/>
              </a:rPr>
              <a:t>CCTV 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521159" y="1497814"/>
            <a:ext cx="3895612" cy="16874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3.2.1.4.5</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When a user moves the mouse over a camera icon a text window shall be displayed showing a summary of the camera status</a:t>
            </a:r>
            <a:endParaRPr lang="en-US" sz="1200">
              <a:ln>
                <a:solidFill>
                  <a:prstClr val="black">
                    <a:lumMod val="75000"/>
                    <a:lumOff val="25000"/>
                    <a:alpha val="10000"/>
                  </a:prstClr>
                </a:solidFill>
              </a:ln>
              <a:effectLst/>
              <a:ea typeface="+mn-lt"/>
              <a:cs typeface="Calibri"/>
            </a:endParaRPr>
          </a:p>
          <a:p>
            <a:pPr marL="171450" indent="-17145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4341053" y="1497813"/>
            <a:ext cx="3242470" cy="2310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3.2.1.4.6</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user shall be able to activate a detailed device status window for the selected camera by double left clicking on the icon. This action shall cause a circle to be displayed over the camera icon for as long as the detailed device status window is displayed for that camera</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7577080" y="1497813"/>
            <a:ext cx="3984677" cy="2310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3.2.1.4.7</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user shall be able to activate a device control window for the selected camera by right clicking on the icon. The right click on the icon shall display a pop-up menu of available device actions from which the user may select. This action shall cause a circle to be displayed over the camera icon for as long as the device control window is displayed for that camera</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9" name="Picture 19" descr="A screen shot of a computer&#10;&#10;Description automatically generated">
            <a:extLst>
              <a:ext uri="{FF2B5EF4-FFF2-40B4-BE49-F238E27FC236}">
                <a16:creationId xmlns:a16="http://schemas.microsoft.com/office/drawing/2014/main" id="{0A5BBEA4-557A-8813-BB0E-7C0BC9689A9D}"/>
              </a:ext>
            </a:extLst>
          </p:cNvPr>
          <p:cNvPicPr>
            <a:picLocks noChangeAspect="1"/>
          </p:cNvPicPr>
          <p:nvPr/>
        </p:nvPicPr>
        <p:blipFill>
          <a:blip r:embed="rId3"/>
          <a:stretch>
            <a:fillRect/>
          </a:stretch>
        </p:blipFill>
        <p:spPr>
          <a:xfrm>
            <a:off x="4655127" y="3675184"/>
            <a:ext cx="2743200" cy="2555631"/>
          </a:xfrm>
          <a:prstGeom prst="rect">
            <a:avLst/>
          </a:prstGeom>
        </p:spPr>
      </p:pic>
      <p:pic>
        <p:nvPicPr>
          <p:cNvPr id="21" name="Picture 21" descr="A screenshot of a computer&#10;&#10;Description automatically generated">
            <a:extLst>
              <a:ext uri="{FF2B5EF4-FFF2-40B4-BE49-F238E27FC236}">
                <a16:creationId xmlns:a16="http://schemas.microsoft.com/office/drawing/2014/main" id="{5143A1BD-5FEF-EF09-A4C0-B5EE4587F48A}"/>
              </a:ext>
            </a:extLst>
          </p:cNvPr>
          <p:cNvPicPr>
            <a:picLocks noChangeAspect="1"/>
          </p:cNvPicPr>
          <p:nvPr/>
        </p:nvPicPr>
        <p:blipFill>
          <a:blip r:embed="rId4"/>
          <a:stretch>
            <a:fillRect/>
          </a:stretch>
        </p:blipFill>
        <p:spPr>
          <a:xfrm>
            <a:off x="8257309" y="3579600"/>
            <a:ext cx="2743200" cy="2667630"/>
          </a:xfrm>
          <a:prstGeom prst="rect">
            <a:avLst/>
          </a:prstGeom>
        </p:spPr>
      </p:pic>
      <p:pic>
        <p:nvPicPr>
          <p:cNvPr id="23" name="Picture 23" descr="A screen shot of a video camera&#10;&#10;Description automatically generated">
            <a:extLst>
              <a:ext uri="{FF2B5EF4-FFF2-40B4-BE49-F238E27FC236}">
                <a16:creationId xmlns:a16="http://schemas.microsoft.com/office/drawing/2014/main" id="{0862182F-C33E-2B39-D8C8-AF5F1295D399}"/>
              </a:ext>
            </a:extLst>
          </p:cNvPr>
          <p:cNvPicPr>
            <a:picLocks noChangeAspect="1"/>
          </p:cNvPicPr>
          <p:nvPr/>
        </p:nvPicPr>
        <p:blipFill>
          <a:blip r:embed="rId5"/>
          <a:stretch>
            <a:fillRect/>
          </a:stretch>
        </p:blipFill>
        <p:spPr>
          <a:xfrm>
            <a:off x="1181595" y="3255200"/>
            <a:ext cx="2743200" cy="2979964"/>
          </a:xfrm>
          <a:prstGeom prst="rect">
            <a:avLst/>
          </a:prstGeom>
        </p:spPr>
      </p:pic>
    </p:spTree>
    <p:extLst>
      <p:ext uri="{BB962C8B-B14F-4D97-AF65-F5344CB8AC3E}">
        <p14:creationId xmlns:p14="http://schemas.microsoft.com/office/powerpoint/2010/main" val="228275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A traffic light with a white circle and red and yellow light&#10;&#10;Description automatically generated">
            <a:extLst>
              <a:ext uri="{FF2B5EF4-FFF2-40B4-BE49-F238E27FC236}">
                <a16:creationId xmlns:a16="http://schemas.microsoft.com/office/drawing/2014/main" id="{6DACA640-95C3-2F9C-48D4-B7D9922A2C09}"/>
              </a:ext>
            </a:extLst>
          </p:cNvPr>
          <p:cNvPicPr>
            <a:picLocks noChangeAspect="1"/>
          </p:cNvPicPr>
          <p:nvPr/>
        </p:nvPicPr>
        <p:blipFill>
          <a:blip r:embed="rId2"/>
          <a:stretch>
            <a:fillRect/>
          </a:stretch>
        </p:blipFill>
        <p:spPr>
          <a:xfrm>
            <a:off x="9058894" y="3685177"/>
            <a:ext cx="2743200" cy="2753360"/>
          </a:xfrm>
          <a:prstGeom prst="rect">
            <a:avLst/>
          </a:prstGeom>
        </p:spPr>
      </p:pic>
      <p:sp>
        <p:nvSpPr>
          <p:cNvPr id="2" name="Title 1"/>
          <p:cNvSpPr>
            <a:spLocks noGrp="1"/>
          </p:cNvSpPr>
          <p:nvPr>
            <p:ph type="title"/>
          </p:nvPr>
        </p:nvSpPr>
        <p:spPr>
          <a:xfrm>
            <a:off x="918452" y="54370"/>
            <a:ext cx="10353762" cy="970450"/>
          </a:xfrm>
        </p:spPr>
        <p:txBody>
          <a:bodyPr>
            <a:normAutofit/>
          </a:bodyPr>
          <a:lstStyle/>
          <a:p>
            <a:r>
              <a:rPr lang="en-US">
                <a:ln>
                  <a:solidFill>
                    <a:prstClr val="black">
                      <a:lumMod val="75000"/>
                      <a:lumOff val="25000"/>
                      <a:alpha val="10000"/>
                    </a:prstClr>
                  </a:solidFill>
                </a:ln>
                <a:effectLst/>
              </a:rPr>
              <a:t>Draw Lights</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2203496" y="4149969"/>
            <a:ext cx="2391406" cy="1548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3.2.1.5.3</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draw lights where some are on and some are off</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2203495" y="2833787"/>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3.2.1.5.2 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draw lights that are 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1" name="Picture 11" descr="A close-up of a traffic light&#10;&#10;Description automatically generated">
            <a:extLst>
              <a:ext uri="{FF2B5EF4-FFF2-40B4-BE49-F238E27FC236}">
                <a16:creationId xmlns:a16="http://schemas.microsoft.com/office/drawing/2014/main" id="{0D3C320F-E1DA-697F-055B-FD341364A3B7}"/>
              </a:ext>
            </a:extLst>
          </p:cNvPr>
          <p:cNvPicPr>
            <a:picLocks noChangeAspect="1"/>
          </p:cNvPicPr>
          <p:nvPr/>
        </p:nvPicPr>
        <p:blipFill>
          <a:blip r:embed="rId4"/>
          <a:stretch>
            <a:fillRect/>
          </a:stretch>
        </p:blipFill>
        <p:spPr>
          <a:xfrm>
            <a:off x="488867" y="4190958"/>
            <a:ext cx="1704110" cy="1316266"/>
          </a:xfrm>
          <a:prstGeom prst="rect">
            <a:avLst/>
          </a:prstGeom>
          <a:ln w="28575">
            <a:solidFill>
              <a:srgbClr val="000000"/>
            </a:solidFill>
          </a:ln>
        </p:spPr>
      </p:pic>
      <p:pic>
        <p:nvPicPr>
          <p:cNvPr id="12" name="Picture 12" descr="A close-up of a traffic light&#10;&#10;Description automatically generated">
            <a:extLst>
              <a:ext uri="{FF2B5EF4-FFF2-40B4-BE49-F238E27FC236}">
                <a16:creationId xmlns:a16="http://schemas.microsoft.com/office/drawing/2014/main" id="{584EB1CB-8828-D289-EA4B-CDD53822E0A2}"/>
              </a:ext>
            </a:extLst>
          </p:cNvPr>
          <p:cNvPicPr>
            <a:picLocks noChangeAspect="1"/>
          </p:cNvPicPr>
          <p:nvPr/>
        </p:nvPicPr>
        <p:blipFill>
          <a:blip r:embed="rId5"/>
          <a:stretch>
            <a:fillRect/>
          </a:stretch>
        </p:blipFill>
        <p:spPr>
          <a:xfrm>
            <a:off x="488867" y="2873737"/>
            <a:ext cx="1704110" cy="1308447"/>
          </a:xfrm>
          <a:prstGeom prst="rect">
            <a:avLst/>
          </a:prstGeom>
          <a:ln w="28575">
            <a:solidFill>
              <a:srgbClr val="000000"/>
            </a:solidFill>
          </a:ln>
        </p:spPr>
      </p:pic>
      <p:pic>
        <p:nvPicPr>
          <p:cNvPr id="13" name="Picture 13" descr="A close-up of a traffic light&#10;&#10;Description automatically generated">
            <a:extLst>
              <a:ext uri="{FF2B5EF4-FFF2-40B4-BE49-F238E27FC236}">
                <a16:creationId xmlns:a16="http://schemas.microsoft.com/office/drawing/2014/main" id="{0EF9E306-EB13-644C-C587-2CD54B001620}"/>
              </a:ext>
            </a:extLst>
          </p:cNvPr>
          <p:cNvPicPr>
            <a:picLocks noChangeAspect="1"/>
          </p:cNvPicPr>
          <p:nvPr/>
        </p:nvPicPr>
        <p:blipFill>
          <a:blip r:embed="rId6"/>
          <a:stretch>
            <a:fillRect/>
          </a:stretch>
        </p:blipFill>
        <p:spPr>
          <a:xfrm>
            <a:off x="488867" y="1589666"/>
            <a:ext cx="1704110" cy="1293708"/>
          </a:xfrm>
          <a:prstGeom prst="rect">
            <a:avLst/>
          </a:prstGeom>
          <a:ln w="28575">
            <a:solidFill>
              <a:schemeClr val="bg1"/>
            </a:solidFill>
          </a:ln>
        </p:spPr>
      </p:pic>
      <p:sp>
        <p:nvSpPr>
          <p:cNvPr id="3" name="Content Placeholder 2">
            <a:extLst>
              <a:ext uri="{FF2B5EF4-FFF2-40B4-BE49-F238E27FC236}">
                <a16:creationId xmlns:a16="http://schemas.microsoft.com/office/drawing/2014/main" id="{30B05A07-4C27-75DA-C4E7-5C30F261CB63}"/>
              </a:ext>
            </a:extLst>
          </p:cNvPr>
          <p:cNvSpPr txBox="1">
            <a:spLocks/>
          </p:cNvSpPr>
          <p:nvPr/>
        </p:nvSpPr>
        <p:spPr>
          <a:xfrm>
            <a:off x="2203495" y="1487916"/>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draw lights that are off</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5" name="Picture 6" descr="A traffic light with a check mark and a green circle&#10;&#10;Description automatically generated">
            <a:extLst>
              <a:ext uri="{FF2B5EF4-FFF2-40B4-BE49-F238E27FC236}">
                <a16:creationId xmlns:a16="http://schemas.microsoft.com/office/drawing/2014/main" id="{E3EC8272-419F-15EF-63D3-EACE381B35B0}"/>
              </a:ext>
            </a:extLst>
          </p:cNvPr>
          <p:cNvPicPr>
            <a:picLocks noChangeAspect="1"/>
          </p:cNvPicPr>
          <p:nvPr/>
        </p:nvPicPr>
        <p:blipFill>
          <a:blip r:embed="rId7"/>
          <a:stretch>
            <a:fillRect/>
          </a:stretch>
        </p:blipFill>
        <p:spPr>
          <a:xfrm>
            <a:off x="9058894" y="973861"/>
            <a:ext cx="2743200" cy="2733133"/>
          </a:xfrm>
          <a:prstGeom prst="rect">
            <a:avLst/>
          </a:prstGeom>
        </p:spPr>
      </p:pic>
      <p:sp>
        <p:nvSpPr>
          <p:cNvPr id="7" name="Content Placeholder 2">
            <a:extLst>
              <a:ext uri="{FF2B5EF4-FFF2-40B4-BE49-F238E27FC236}">
                <a16:creationId xmlns:a16="http://schemas.microsoft.com/office/drawing/2014/main" id="{DAF43BD5-9D25-C19C-22EF-4F0751FA4C6B}"/>
              </a:ext>
            </a:extLst>
          </p:cNvPr>
          <p:cNvSpPr txBox="1">
            <a:spLocks/>
          </p:cNvSpPr>
          <p:nvPr/>
        </p:nvSpPr>
        <p:spPr>
          <a:xfrm>
            <a:off x="6468716" y="1042591"/>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3.2.1.5.4 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sto MT"/>
                <a:cs typeface="Calibri"/>
              </a:rPr>
              <a:t> </a:t>
            </a:r>
            <a:r>
              <a:rPr lang="en-US" sz="1200">
                <a:ln>
                  <a:solidFill>
                    <a:prstClr val="black">
                      <a:lumMod val="75000"/>
                      <a:lumOff val="25000"/>
                      <a:alpha val="10000"/>
                    </a:prstClr>
                  </a:solidFill>
                </a:ln>
                <a:effectLst/>
                <a:latin typeface="Calibri"/>
                <a:cs typeface="Calibri"/>
              </a:rPr>
              <a:t>The draw light icon shall be configurable to display the name of the draw lights</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0" name="Content Placeholder 2">
            <a:extLst>
              <a:ext uri="{FF2B5EF4-FFF2-40B4-BE49-F238E27FC236}">
                <a16:creationId xmlns:a16="http://schemas.microsoft.com/office/drawing/2014/main" id="{D1CE6593-5C19-A621-6D26-987DF5AE9F57}"/>
              </a:ext>
            </a:extLst>
          </p:cNvPr>
          <p:cNvSpPr txBox="1">
            <a:spLocks/>
          </p:cNvSpPr>
          <p:nvPr/>
        </p:nvSpPr>
        <p:spPr>
          <a:xfrm>
            <a:off x="6468716" y="5248435"/>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3.2.1.5.5 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draw light icon shall be configurable to display the state of the draw lights</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4" name="Content Placeholder 2">
            <a:extLst>
              <a:ext uri="{FF2B5EF4-FFF2-40B4-BE49-F238E27FC236}">
                <a16:creationId xmlns:a16="http://schemas.microsoft.com/office/drawing/2014/main" id="{5308C4F8-317B-7D17-3CE3-FA15132058DF}"/>
              </a:ext>
            </a:extLst>
          </p:cNvPr>
          <p:cNvSpPr txBox="1">
            <a:spLocks/>
          </p:cNvSpPr>
          <p:nvPr/>
        </p:nvSpPr>
        <p:spPr>
          <a:xfrm>
            <a:off x="5310871" y="2764513"/>
            <a:ext cx="3094030" cy="264739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3.2.1.5.6 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draw light icon shall be configurable to display the status of the draw lights. The color of the draw light icon shall represent the status of the draw light: green for operational, yellow for operational with errors, gray for no communications and red for failed</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16" name="Straight Arrow Connector 15">
            <a:extLst>
              <a:ext uri="{FF2B5EF4-FFF2-40B4-BE49-F238E27FC236}">
                <a16:creationId xmlns:a16="http://schemas.microsoft.com/office/drawing/2014/main" id="{4CF7AD6D-B994-158B-FCC3-C2952571D5B4}"/>
              </a:ext>
            </a:extLst>
          </p:cNvPr>
          <p:cNvCxnSpPr>
            <a:cxnSpLocks/>
          </p:cNvCxnSpPr>
          <p:nvPr/>
        </p:nvCxnSpPr>
        <p:spPr>
          <a:xfrm>
            <a:off x="8857137" y="6113071"/>
            <a:ext cx="1006555" cy="11875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38C42FB-7A92-E16A-62F3-74FA6314CC6D}"/>
              </a:ext>
            </a:extLst>
          </p:cNvPr>
          <p:cNvCxnSpPr>
            <a:cxnSpLocks/>
          </p:cNvCxnSpPr>
          <p:nvPr/>
        </p:nvCxnSpPr>
        <p:spPr>
          <a:xfrm flipV="1">
            <a:off x="8510772" y="3134346"/>
            <a:ext cx="699775" cy="50470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8017FBC5-E7BB-33C3-3438-B56897118ADE}"/>
              </a:ext>
            </a:extLst>
          </p:cNvPr>
          <p:cNvCxnSpPr>
            <a:cxnSpLocks/>
          </p:cNvCxnSpPr>
          <p:nvPr/>
        </p:nvCxnSpPr>
        <p:spPr>
          <a:xfrm>
            <a:off x="8510771" y="3648943"/>
            <a:ext cx="699776" cy="54428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BE2F98B8-71DA-92EE-7573-C6B232D1D3E2}"/>
              </a:ext>
            </a:extLst>
          </p:cNvPr>
          <p:cNvCxnSpPr>
            <a:cxnSpLocks/>
          </p:cNvCxnSpPr>
          <p:nvPr/>
        </p:nvCxnSpPr>
        <p:spPr>
          <a:xfrm flipV="1">
            <a:off x="8817549" y="1254086"/>
            <a:ext cx="927386" cy="48490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883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omputer screen&#10;&#10;Description automatically generated">
            <a:extLst>
              <a:ext uri="{FF2B5EF4-FFF2-40B4-BE49-F238E27FC236}">
                <a16:creationId xmlns:a16="http://schemas.microsoft.com/office/drawing/2014/main" id="{52647DE4-0511-A992-A740-4FD6B636154B}"/>
              </a:ext>
            </a:extLst>
          </p:cNvPr>
          <p:cNvPicPr>
            <a:picLocks noChangeAspect="1"/>
          </p:cNvPicPr>
          <p:nvPr/>
        </p:nvPicPr>
        <p:blipFill>
          <a:blip r:embed="rId2"/>
          <a:stretch>
            <a:fillRect/>
          </a:stretch>
        </p:blipFill>
        <p:spPr>
          <a:xfrm>
            <a:off x="8821387" y="2300372"/>
            <a:ext cx="2743200" cy="2969777"/>
          </a:xfrm>
          <a:prstGeom prst="rect">
            <a:avLst/>
          </a:prstGeom>
        </p:spPr>
      </p:pic>
      <p:sp>
        <p:nvSpPr>
          <p:cNvPr id="2" name="Title 1"/>
          <p:cNvSpPr>
            <a:spLocks noGrp="1"/>
          </p:cNvSpPr>
          <p:nvPr>
            <p:ph type="title"/>
          </p:nvPr>
        </p:nvSpPr>
        <p:spPr>
          <a:xfrm>
            <a:off x="918452" y="54370"/>
            <a:ext cx="7127633" cy="970450"/>
          </a:xfrm>
        </p:spPr>
        <p:txBody>
          <a:bodyPr>
            <a:normAutofit/>
          </a:bodyPr>
          <a:lstStyle/>
          <a:p>
            <a:r>
              <a:rPr lang="en-US">
                <a:ln>
                  <a:solidFill>
                    <a:prstClr val="black">
                      <a:lumMod val="75000"/>
                      <a:lumOff val="25000"/>
                      <a:alpha val="10000"/>
                    </a:prstClr>
                  </a:solidFill>
                </a:ln>
                <a:effectLst/>
              </a:rPr>
              <a:t>Draw Lights 2</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917003" y="1685840"/>
            <a:ext cx="3242470" cy="18062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3.2.1.5.7 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When the operator moves the mouse over a draw light icon a text window shall be displayed showing a summary of the status of the group of draw lights. The details of the status display will be defined in the GUI design document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flipV="1">
            <a:off x="11278837" y="2520786"/>
            <a:ext cx="438274" cy="989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7559629D-65BD-CFC3-B9B6-5881B0237D6E}"/>
              </a:ext>
            </a:extLst>
          </p:cNvPr>
          <p:cNvCxnSpPr>
            <a:cxnSpLocks/>
          </p:cNvCxnSpPr>
          <p:nvPr/>
        </p:nvCxnSpPr>
        <p:spPr>
          <a:xfrm>
            <a:off x="11724905" y="2526474"/>
            <a:ext cx="3958" cy="3160816"/>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4479600" y="1685839"/>
            <a:ext cx="3242470" cy="203384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3.2.1.5.8 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draw lights by double left clicking on the selected icon. A circle shall be displayed over the icon as long as the detailed device status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8576587" y="122255"/>
            <a:ext cx="3242470" cy="217238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3.2.1.5.9 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device control window for the draw lights by right clicking on the selected icon. The right click on the icon shall display a pop-up menu of available device actions from which the user may select. A circle shall be displayed over the icon as long as the device control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5" name="Picture 6" descr="A screenshot of a computer&#10;&#10;Description automatically generated">
            <a:extLst>
              <a:ext uri="{FF2B5EF4-FFF2-40B4-BE49-F238E27FC236}">
                <a16:creationId xmlns:a16="http://schemas.microsoft.com/office/drawing/2014/main" id="{4D0F380C-A525-19D7-7806-C1F6D70EE131}"/>
              </a:ext>
            </a:extLst>
          </p:cNvPr>
          <p:cNvPicPr>
            <a:picLocks noChangeAspect="1"/>
          </p:cNvPicPr>
          <p:nvPr/>
        </p:nvPicPr>
        <p:blipFill>
          <a:blip r:embed="rId4"/>
          <a:stretch>
            <a:fillRect/>
          </a:stretch>
        </p:blipFill>
        <p:spPr>
          <a:xfrm>
            <a:off x="4724400" y="3721259"/>
            <a:ext cx="2743200" cy="2621819"/>
          </a:xfrm>
          <a:prstGeom prst="rect">
            <a:avLst/>
          </a:prstGeom>
        </p:spPr>
      </p:pic>
      <p:pic>
        <p:nvPicPr>
          <p:cNvPr id="7" name="Picture 9" descr="A screenshot of a video game&#10;&#10;Description automatically generated">
            <a:extLst>
              <a:ext uri="{FF2B5EF4-FFF2-40B4-BE49-F238E27FC236}">
                <a16:creationId xmlns:a16="http://schemas.microsoft.com/office/drawing/2014/main" id="{E1D33C2F-7BD1-5C34-1F4E-E7A3FB37FB2E}"/>
              </a:ext>
            </a:extLst>
          </p:cNvPr>
          <p:cNvPicPr>
            <a:picLocks noChangeAspect="1"/>
          </p:cNvPicPr>
          <p:nvPr/>
        </p:nvPicPr>
        <p:blipFill>
          <a:blip r:embed="rId5"/>
          <a:stretch>
            <a:fillRect/>
          </a:stretch>
        </p:blipFill>
        <p:spPr>
          <a:xfrm>
            <a:off x="1161803" y="3723431"/>
            <a:ext cx="2743200" cy="2102877"/>
          </a:xfrm>
          <a:prstGeom prst="rect">
            <a:avLst/>
          </a:prstGeom>
        </p:spPr>
      </p:pic>
      <p:sp>
        <p:nvSpPr>
          <p:cNvPr id="10" name="Content Placeholder 2">
            <a:extLst>
              <a:ext uri="{FF2B5EF4-FFF2-40B4-BE49-F238E27FC236}">
                <a16:creationId xmlns:a16="http://schemas.microsoft.com/office/drawing/2014/main" id="{4F3325C4-65A8-9CF0-C7EF-2606494525CE}"/>
              </a:ext>
            </a:extLst>
          </p:cNvPr>
          <p:cNvSpPr txBox="1">
            <a:spLocks/>
          </p:cNvSpPr>
          <p:nvPr/>
        </p:nvSpPr>
        <p:spPr>
          <a:xfrm>
            <a:off x="8576586" y="5278125"/>
            <a:ext cx="3242470" cy="14499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3.2.1.5.9.1 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300">
                <a:ln>
                  <a:solidFill>
                    <a:prstClr val="black">
                      <a:lumMod val="75000"/>
                      <a:lumOff val="25000"/>
                      <a:alpha val="10000"/>
                    </a:prstClr>
                  </a:solidFill>
                </a:ln>
                <a:effectLst/>
                <a:latin typeface="Calibri"/>
                <a:ea typeface="+mn-lt"/>
                <a:cs typeface="Calibri"/>
              </a:rPr>
              <a:t>If operation of the device is locked out for safety reasons the command option will be “grayed out” and not selectable</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Tree>
    <p:extLst>
      <p:ext uri="{BB962C8B-B14F-4D97-AF65-F5344CB8AC3E}">
        <p14:creationId xmlns:p14="http://schemas.microsoft.com/office/powerpoint/2010/main" val="2053603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2" descr="A red and white sign with a red x and black text&#10;&#10;Description automatically generated">
            <a:extLst>
              <a:ext uri="{FF2B5EF4-FFF2-40B4-BE49-F238E27FC236}">
                <a16:creationId xmlns:a16="http://schemas.microsoft.com/office/drawing/2014/main" id="{1CAFE016-EA9C-5D6E-26EE-5D00A0242F56}"/>
              </a:ext>
            </a:extLst>
          </p:cNvPr>
          <p:cNvPicPr>
            <a:picLocks noChangeAspect="1"/>
          </p:cNvPicPr>
          <p:nvPr/>
        </p:nvPicPr>
        <p:blipFill>
          <a:blip r:embed="rId2"/>
          <a:stretch>
            <a:fillRect/>
          </a:stretch>
        </p:blipFill>
        <p:spPr>
          <a:xfrm>
            <a:off x="9058894" y="3685394"/>
            <a:ext cx="2743200" cy="2733133"/>
          </a:xfrm>
          <a:prstGeom prst="rect">
            <a:avLst/>
          </a:prstGeom>
        </p:spPr>
      </p:pic>
      <p:pic>
        <p:nvPicPr>
          <p:cNvPr id="41" name="Picture 41" descr="A green and black square with a red circle and a white circle with a check mark&#10;&#10;Description automatically generated">
            <a:extLst>
              <a:ext uri="{FF2B5EF4-FFF2-40B4-BE49-F238E27FC236}">
                <a16:creationId xmlns:a16="http://schemas.microsoft.com/office/drawing/2014/main" id="{0537D3A0-3B0F-D95D-9AC7-EA40BA5BF40C}"/>
              </a:ext>
            </a:extLst>
          </p:cNvPr>
          <p:cNvPicPr>
            <a:picLocks noChangeAspect="1"/>
          </p:cNvPicPr>
          <p:nvPr/>
        </p:nvPicPr>
        <p:blipFill>
          <a:blip r:embed="rId3"/>
          <a:stretch>
            <a:fillRect/>
          </a:stretch>
        </p:blipFill>
        <p:spPr>
          <a:xfrm>
            <a:off x="9058894" y="976190"/>
            <a:ext cx="2743200" cy="2748271"/>
          </a:xfrm>
          <a:prstGeom prst="rect">
            <a:avLst/>
          </a:prstGeom>
        </p:spPr>
      </p:pic>
      <p:pic>
        <p:nvPicPr>
          <p:cNvPr id="39" name="Picture 6" descr="A close-up of a sign&#10;&#10;Description automatically generated">
            <a:extLst>
              <a:ext uri="{FF2B5EF4-FFF2-40B4-BE49-F238E27FC236}">
                <a16:creationId xmlns:a16="http://schemas.microsoft.com/office/drawing/2014/main" id="{EE460A7F-F8F3-7185-9FC2-0DFFD2C1407F}"/>
              </a:ext>
            </a:extLst>
          </p:cNvPr>
          <p:cNvPicPr>
            <a:picLocks noChangeAspect="1"/>
          </p:cNvPicPr>
          <p:nvPr/>
        </p:nvPicPr>
        <p:blipFill>
          <a:blip r:embed="rId4"/>
          <a:stretch>
            <a:fillRect/>
          </a:stretch>
        </p:blipFill>
        <p:spPr>
          <a:xfrm>
            <a:off x="231569" y="1613623"/>
            <a:ext cx="1971304" cy="1146835"/>
          </a:xfrm>
          <a:prstGeom prst="rect">
            <a:avLst/>
          </a:prstGeom>
        </p:spPr>
      </p:pic>
      <p:sp>
        <p:nvSpPr>
          <p:cNvPr id="2" name="Title 1"/>
          <p:cNvSpPr>
            <a:spLocks noGrp="1"/>
          </p:cNvSpPr>
          <p:nvPr>
            <p:ph type="title"/>
          </p:nvPr>
        </p:nvSpPr>
        <p:spPr>
          <a:xfrm>
            <a:off x="918452" y="54370"/>
            <a:ext cx="6563556" cy="980346"/>
          </a:xfrm>
        </p:spPr>
        <p:txBody>
          <a:bodyPr>
            <a:normAutofit/>
          </a:bodyPr>
          <a:lstStyle/>
          <a:p>
            <a:r>
              <a:rPr lang="en-US">
                <a:ln>
                  <a:solidFill>
                    <a:prstClr val="black">
                      <a:lumMod val="75000"/>
                      <a:lumOff val="25000"/>
                      <a:alpha val="10000"/>
                    </a:prstClr>
                  </a:solidFill>
                </a:ln>
                <a:effectLst/>
              </a:rPr>
              <a:t>Wrong Way Lights</a:t>
            </a: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3" name="Picture 4" descr="A close-up of a sign&#10;&#10;Description automatically generated">
            <a:extLst>
              <a:ext uri="{FF2B5EF4-FFF2-40B4-BE49-F238E27FC236}">
                <a16:creationId xmlns:a16="http://schemas.microsoft.com/office/drawing/2014/main" id="{91A044C3-B316-C894-24A6-F65618479628}"/>
              </a:ext>
            </a:extLst>
          </p:cNvPr>
          <p:cNvPicPr>
            <a:picLocks noChangeAspect="1"/>
          </p:cNvPicPr>
          <p:nvPr/>
        </p:nvPicPr>
        <p:blipFill>
          <a:blip r:embed="rId6"/>
          <a:stretch>
            <a:fillRect/>
          </a:stretch>
        </p:blipFill>
        <p:spPr>
          <a:xfrm>
            <a:off x="221673" y="4317794"/>
            <a:ext cx="1971304" cy="1141764"/>
          </a:xfrm>
          <a:prstGeom prst="rect">
            <a:avLst/>
          </a:prstGeom>
        </p:spPr>
      </p:pic>
      <p:pic>
        <p:nvPicPr>
          <p:cNvPr id="7" name="Picture 9" descr="A close-up of a sign&#10;&#10;Description automatically generated">
            <a:extLst>
              <a:ext uri="{FF2B5EF4-FFF2-40B4-BE49-F238E27FC236}">
                <a16:creationId xmlns:a16="http://schemas.microsoft.com/office/drawing/2014/main" id="{E44DE4F2-0F67-380F-DA18-2EA6AE347C20}"/>
              </a:ext>
            </a:extLst>
          </p:cNvPr>
          <p:cNvPicPr>
            <a:picLocks noChangeAspect="1"/>
          </p:cNvPicPr>
          <p:nvPr/>
        </p:nvPicPr>
        <p:blipFill>
          <a:blip r:embed="rId7"/>
          <a:stretch>
            <a:fillRect/>
          </a:stretch>
        </p:blipFill>
        <p:spPr>
          <a:xfrm>
            <a:off x="221673" y="2957487"/>
            <a:ext cx="1971304" cy="1150845"/>
          </a:xfrm>
          <a:prstGeom prst="rect">
            <a:avLst/>
          </a:prstGeom>
        </p:spPr>
      </p:pic>
      <p:sp>
        <p:nvSpPr>
          <p:cNvPr id="19" name="Content Placeholder 2">
            <a:extLst>
              <a:ext uri="{FF2B5EF4-FFF2-40B4-BE49-F238E27FC236}">
                <a16:creationId xmlns:a16="http://schemas.microsoft.com/office/drawing/2014/main" id="{12D57A8C-45B8-CE60-A6C2-DFC8E977F519}"/>
              </a:ext>
            </a:extLst>
          </p:cNvPr>
          <p:cNvSpPr txBox="1">
            <a:spLocks/>
          </p:cNvSpPr>
          <p:nvPr/>
        </p:nvSpPr>
        <p:spPr>
          <a:xfrm>
            <a:off x="6468716" y="1042591"/>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3.2.1.6.4 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sto MT"/>
                <a:cs typeface="Calibri"/>
              </a:rPr>
              <a:t> </a:t>
            </a:r>
            <a:r>
              <a:rPr lang="en-US" sz="1200">
                <a:ln>
                  <a:solidFill>
                    <a:prstClr val="black">
                      <a:lumMod val="75000"/>
                      <a:lumOff val="25000"/>
                      <a:alpha val="10000"/>
                    </a:prstClr>
                  </a:solidFill>
                </a:ln>
                <a:effectLst/>
                <a:latin typeface="Calibri"/>
                <a:cs typeface="Calibri"/>
              </a:rPr>
              <a:t>The wrong way light icon shall be configurable to display the name of the draw lights</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21" name="Content Placeholder 2">
            <a:extLst>
              <a:ext uri="{FF2B5EF4-FFF2-40B4-BE49-F238E27FC236}">
                <a16:creationId xmlns:a16="http://schemas.microsoft.com/office/drawing/2014/main" id="{C1C5681D-73B4-8B1E-8837-79224B063F26}"/>
              </a:ext>
            </a:extLst>
          </p:cNvPr>
          <p:cNvSpPr txBox="1">
            <a:spLocks/>
          </p:cNvSpPr>
          <p:nvPr/>
        </p:nvSpPr>
        <p:spPr>
          <a:xfrm>
            <a:off x="6468716" y="5248435"/>
            <a:ext cx="2391406"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3.2.1.6.5 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wrong way light icon shall be configurable to display the state of the wrong way lights</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23" name="Content Placeholder 2">
            <a:extLst>
              <a:ext uri="{FF2B5EF4-FFF2-40B4-BE49-F238E27FC236}">
                <a16:creationId xmlns:a16="http://schemas.microsoft.com/office/drawing/2014/main" id="{06CB8446-7729-87C7-5D38-A068C1A3838E}"/>
              </a:ext>
            </a:extLst>
          </p:cNvPr>
          <p:cNvSpPr txBox="1">
            <a:spLocks/>
          </p:cNvSpPr>
          <p:nvPr/>
        </p:nvSpPr>
        <p:spPr>
          <a:xfrm>
            <a:off x="5310871" y="2764513"/>
            <a:ext cx="3094030" cy="264739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3.2.1.6.6 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wrong way light icon shall be configurable to display the status of the group of wrong way lights. The color of the wrong way light icon shall represent the status of the wrong way light: green for operational, yellow for operational with errors, gray for no communications and red for failed</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25" name="Straight Arrow Connector 24">
            <a:extLst>
              <a:ext uri="{FF2B5EF4-FFF2-40B4-BE49-F238E27FC236}">
                <a16:creationId xmlns:a16="http://schemas.microsoft.com/office/drawing/2014/main" id="{02DEEBFC-61CB-A891-0A16-053F0ADA468D}"/>
              </a:ext>
            </a:extLst>
          </p:cNvPr>
          <p:cNvCxnSpPr>
            <a:cxnSpLocks/>
          </p:cNvCxnSpPr>
          <p:nvPr/>
        </p:nvCxnSpPr>
        <p:spPr>
          <a:xfrm>
            <a:off x="8857137" y="6113071"/>
            <a:ext cx="1006555" cy="11875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C0C40B4-A98B-7C9D-F618-F3E308404CC5}"/>
              </a:ext>
            </a:extLst>
          </p:cNvPr>
          <p:cNvCxnSpPr>
            <a:cxnSpLocks/>
          </p:cNvCxnSpPr>
          <p:nvPr/>
        </p:nvCxnSpPr>
        <p:spPr>
          <a:xfrm flipV="1">
            <a:off x="8510772" y="3134346"/>
            <a:ext cx="699775" cy="50470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26DEDB1-D2A3-110B-F077-1C186E55445B}"/>
              </a:ext>
            </a:extLst>
          </p:cNvPr>
          <p:cNvCxnSpPr>
            <a:cxnSpLocks/>
          </p:cNvCxnSpPr>
          <p:nvPr/>
        </p:nvCxnSpPr>
        <p:spPr>
          <a:xfrm>
            <a:off x="8510771" y="3648943"/>
            <a:ext cx="699776" cy="54428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61D3E340-8D74-F40D-DB3D-5AD8CA5A92E2}"/>
              </a:ext>
            </a:extLst>
          </p:cNvPr>
          <p:cNvCxnSpPr>
            <a:cxnSpLocks/>
          </p:cNvCxnSpPr>
          <p:nvPr/>
        </p:nvCxnSpPr>
        <p:spPr>
          <a:xfrm flipV="1">
            <a:off x="8817549" y="1254086"/>
            <a:ext cx="927386" cy="48490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4" name="Content Placeholder 2">
            <a:extLst>
              <a:ext uri="{FF2B5EF4-FFF2-40B4-BE49-F238E27FC236}">
                <a16:creationId xmlns:a16="http://schemas.microsoft.com/office/drawing/2014/main" id="{C1DBE064-6496-75F3-1F3B-336F6B8DAB21}"/>
              </a:ext>
            </a:extLst>
          </p:cNvPr>
          <p:cNvSpPr txBox="1">
            <a:spLocks/>
          </p:cNvSpPr>
          <p:nvPr/>
        </p:nvSpPr>
        <p:spPr>
          <a:xfrm>
            <a:off x="2203496" y="4149969"/>
            <a:ext cx="2708081" cy="1548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3.2.1.6.3</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wrong way lights where some are on and some are off</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36" name="Content Placeholder 2">
            <a:extLst>
              <a:ext uri="{FF2B5EF4-FFF2-40B4-BE49-F238E27FC236}">
                <a16:creationId xmlns:a16="http://schemas.microsoft.com/office/drawing/2014/main" id="{D0072352-BAF7-0506-A6DA-92469001F51F}"/>
              </a:ext>
            </a:extLst>
          </p:cNvPr>
          <p:cNvSpPr txBox="1">
            <a:spLocks/>
          </p:cNvSpPr>
          <p:nvPr/>
        </p:nvSpPr>
        <p:spPr>
          <a:xfrm>
            <a:off x="2203495" y="2833787"/>
            <a:ext cx="2708081"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3.2.1.6.2 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wrong way lights that are 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38" name="Content Placeholder 2">
            <a:extLst>
              <a:ext uri="{FF2B5EF4-FFF2-40B4-BE49-F238E27FC236}">
                <a16:creationId xmlns:a16="http://schemas.microsoft.com/office/drawing/2014/main" id="{2820DDAA-6EEF-4626-A054-5E504FD2D383}"/>
              </a:ext>
            </a:extLst>
          </p:cNvPr>
          <p:cNvSpPr txBox="1">
            <a:spLocks/>
          </p:cNvSpPr>
          <p:nvPr/>
        </p:nvSpPr>
        <p:spPr>
          <a:xfrm>
            <a:off x="2203495" y="1497812"/>
            <a:ext cx="2708081" cy="13806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group of wrong way lights that are off</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Tree>
    <p:extLst>
      <p:ext uri="{BB962C8B-B14F-4D97-AF65-F5344CB8AC3E}">
        <p14:creationId xmlns:p14="http://schemas.microsoft.com/office/powerpoint/2010/main" val="303271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computer&#10;&#10;Description automatically generated">
            <a:extLst>
              <a:ext uri="{FF2B5EF4-FFF2-40B4-BE49-F238E27FC236}">
                <a16:creationId xmlns:a16="http://schemas.microsoft.com/office/drawing/2014/main" id="{D396F357-8124-DF0C-DB7C-4E201DE8360B}"/>
              </a:ext>
            </a:extLst>
          </p:cNvPr>
          <p:cNvPicPr>
            <a:picLocks noChangeAspect="1"/>
          </p:cNvPicPr>
          <p:nvPr/>
        </p:nvPicPr>
        <p:blipFill>
          <a:blip r:embed="rId2"/>
          <a:stretch>
            <a:fillRect/>
          </a:stretch>
        </p:blipFill>
        <p:spPr>
          <a:xfrm>
            <a:off x="8821387" y="2244868"/>
            <a:ext cx="2743200" cy="2962031"/>
          </a:xfrm>
          <a:prstGeom prst="rect">
            <a:avLst/>
          </a:prstGeom>
        </p:spPr>
      </p:pic>
      <p:sp>
        <p:nvSpPr>
          <p:cNvPr id="2" name="Title 1"/>
          <p:cNvSpPr>
            <a:spLocks noGrp="1"/>
          </p:cNvSpPr>
          <p:nvPr>
            <p:ph type="title"/>
          </p:nvPr>
        </p:nvSpPr>
        <p:spPr>
          <a:xfrm>
            <a:off x="918452" y="54370"/>
            <a:ext cx="7127633" cy="970450"/>
          </a:xfrm>
        </p:spPr>
        <p:txBody>
          <a:bodyPr>
            <a:normAutofit/>
          </a:bodyPr>
          <a:lstStyle/>
          <a:p>
            <a:r>
              <a:rPr lang="en-US">
                <a:ln>
                  <a:solidFill>
                    <a:prstClr val="black">
                      <a:lumMod val="75000"/>
                      <a:lumOff val="25000"/>
                      <a:alpha val="10000"/>
                    </a:prstClr>
                  </a:solidFill>
                </a:ln>
                <a:effectLst/>
              </a:rPr>
              <a:t>Wrong Way Lights 2</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917003" y="1685840"/>
            <a:ext cx="3242470" cy="18062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3.2.1.6.7 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When the operator moves the mouse over a wrong way light icon a text window shall be displayed showing a summary of the status of the group of wrong way lights. The details of the status display will be defined in the GUI design document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flipV="1">
            <a:off x="11278837" y="2520786"/>
            <a:ext cx="438274" cy="989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7559629D-65BD-CFC3-B9B6-5881B0237D6E}"/>
              </a:ext>
            </a:extLst>
          </p:cNvPr>
          <p:cNvCxnSpPr>
            <a:cxnSpLocks/>
          </p:cNvCxnSpPr>
          <p:nvPr/>
        </p:nvCxnSpPr>
        <p:spPr>
          <a:xfrm>
            <a:off x="11724905" y="2526474"/>
            <a:ext cx="3958" cy="3160816"/>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4479600" y="1685839"/>
            <a:ext cx="3242470" cy="203384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cs typeface="Calibri"/>
              </a:rPr>
              <a:t>3.2.1.6.8 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wrong way lights by double left clicking on the selected icon. A circle shall be displayed over the icon as long as the detailed device status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8576587" y="122255"/>
            <a:ext cx="3242470" cy="217238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3.2.1.6.9 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the control window for the wrong way light by right clicking on the selected icon. The right click on the icon shall display a pop-up menu of available device actions from which the user may select. A circle shall be displayed over the icon as long as the device control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0" name="Content Placeholder 2">
            <a:extLst>
              <a:ext uri="{FF2B5EF4-FFF2-40B4-BE49-F238E27FC236}">
                <a16:creationId xmlns:a16="http://schemas.microsoft.com/office/drawing/2014/main" id="{4F3325C4-65A8-9CF0-C7EF-2606494525CE}"/>
              </a:ext>
            </a:extLst>
          </p:cNvPr>
          <p:cNvSpPr txBox="1">
            <a:spLocks/>
          </p:cNvSpPr>
          <p:nvPr/>
        </p:nvSpPr>
        <p:spPr>
          <a:xfrm>
            <a:off x="8576586" y="5278125"/>
            <a:ext cx="3242470" cy="148955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3.2.1.6.9.1 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If operation of the device is locked out for safety a command option will be “grayed out” and not selectable</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1" name="Picture 11" descr="A screenshot of a computer&#10;&#10;Description automatically generated">
            <a:extLst>
              <a:ext uri="{FF2B5EF4-FFF2-40B4-BE49-F238E27FC236}">
                <a16:creationId xmlns:a16="http://schemas.microsoft.com/office/drawing/2014/main" id="{1C29809A-C429-80F3-6983-5CD3797A13AB}"/>
              </a:ext>
            </a:extLst>
          </p:cNvPr>
          <p:cNvPicPr>
            <a:picLocks noChangeAspect="1"/>
          </p:cNvPicPr>
          <p:nvPr/>
        </p:nvPicPr>
        <p:blipFill>
          <a:blip r:embed="rId4"/>
          <a:stretch>
            <a:fillRect/>
          </a:stretch>
        </p:blipFill>
        <p:spPr>
          <a:xfrm>
            <a:off x="1161803" y="3685884"/>
            <a:ext cx="2743200" cy="2276934"/>
          </a:xfrm>
          <a:prstGeom prst="rect">
            <a:avLst/>
          </a:prstGeom>
        </p:spPr>
      </p:pic>
      <p:pic>
        <p:nvPicPr>
          <p:cNvPr id="13" name="Picture 13" descr="A screenshot of a computer&#10;&#10;Description automatically generated">
            <a:extLst>
              <a:ext uri="{FF2B5EF4-FFF2-40B4-BE49-F238E27FC236}">
                <a16:creationId xmlns:a16="http://schemas.microsoft.com/office/drawing/2014/main" id="{AFE093B6-7C32-B42E-EF7D-21EF89A618D3}"/>
              </a:ext>
            </a:extLst>
          </p:cNvPr>
          <p:cNvPicPr>
            <a:picLocks noChangeAspect="1"/>
          </p:cNvPicPr>
          <p:nvPr/>
        </p:nvPicPr>
        <p:blipFill>
          <a:blip r:embed="rId5"/>
          <a:stretch>
            <a:fillRect/>
          </a:stretch>
        </p:blipFill>
        <p:spPr>
          <a:xfrm>
            <a:off x="4724400" y="3571387"/>
            <a:ext cx="2743200" cy="2604887"/>
          </a:xfrm>
          <a:prstGeom prst="rect">
            <a:avLst/>
          </a:prstGeom>
        </p:spPr>
      </p:pic>
    </p:spTree>
    <p:extLst>
      <p:ext uri="{BB962C8B-B14F-4D97-AF65-F5344CB8AC3E}">
        <p14:creationId xmlns:p14="http://schemas.microsoft.com/office/powerpoint/2010/main" val="221990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2852163" y="1252272"/>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An icon shall be selected during detailed design to indicate a loop detector</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2853530" y="2748059"/>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3.2.1.7.2</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 An icon shall be selected detailed design to indicate a group of loop detectors</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2938752" y="425710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3.2.1.7.3 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3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 The loop detector and group detector icons shall use color to indicate speed, volume, or occupancy is within a specified range of if no data is available from the detector or from all loop detectors in a group.</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5" name="Title 1">
            <a:extLst>
              <a:ext uri="{FF2B5EF4-FFF2-40B4-BE49-F238E27FC236}">
                <a16:creationId xmlns:a16="http://schemas.microsoft.com/office/drawing/2014/main" id="{A56B718B-8347-4905-F48D-5229476F4D06}"/>
              </a:ext>
            </a:extLst>
          </p:cNvPr>
          <p:cNvSpPr txBox="1">
            <a:spLocks/>
          </p:cNvSpPr>
          <p:nvPr/>
        </p:nvSpPr>
        <p:spPr>
          <a:xfrm>
            <a:off x="918452" y="54370"/>
            <a:ext cx="5178100"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n>
                  <a:solidFill>
                    <a:prstClr val="black">
                      <a:lumMod val="75000"/>
                      <a:lumOff val="25000"/>
                      <a:alpha val="10000"/>
                    </a:prstClr>
                  </a:solidFill>
                </a:ln>
                <a:effectLst/>
              </a:rPr>
              <a:t>Loop Detectors</a:t>
            </a:r>
          </a:p>
        </p:txBody>
      </p:sp>
      <p:pic>
        <p:nvPicPr>
          <p:cNvPr id="10" name="Picture 9">
            <a:extLst>
              <a:ext uri="{FF2B5EF4-FFF2-40B4-BE49-F238E27FC236}">
                <a16:creationId xmlns:a16="http://schemas.microsoft.com/office/drawing/2014/main" id="{9C5D6930-99A2-E127-58ED-4EA1F97D6020}"/>
              </a:ext>
            </a:extLst>
          </p:cNvPr>
          <p:cNvPicPr>
            <a:picLocks noChangeAspect="1"/>
          </p:cNvPicPr>
          <p:nvPr/>
        </p:nvPicPr>
        <p:blipFill>
          <a:blip r:embed="rId3"/>
          <a:stretch>
            <a:fillRect/>
          </a:stretch>
        </p:blipFill>
        <p:spPr>
          <a:xfrm>
            <a:off x="143423" y="1868709"/>
            <a:ext cx="2795329" cy="2799737"/>
          </a:xfrm>
          <a:prstGeom prst="rect">
            <a:avLst/>
          </a:prstGeom>
        </p:spPr>
      </p:pic>
      <p:cxnSp>
        <p:nvCxnSpPr>
          <p:cNvPr id="19" name="Straight Arrow Connector 18">
            <a:extLst>
              <a:ext uri="{FF2B5EF4-FFF2-40B4-BE49-F238E27FC236}">
                <a16:creationId xmlns:a16="http://schemas.microsoft.com/office/drawing/2014/main" id="{CFB54329-F44F-8EA4-4615-11B28C2F8BD0}"/>
              </a:ext>
            </a:extLst>
          </p:cNvPr>
          <p:cNvCxnSpPr>
            <a:cxnSpLocks/>
          </p:cNvCxnSpPr>
          <p:nvPr/>
        </p:nvCxnSpPr>
        <p:spPr>
          <a:xfrm flipH="1" flipV="1">
            <a:off x="2095797" y="4365097"/>
            <a:ext cx="1066525" cy="54164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0" name="Content Placeholder 2">
            <a:extLst>
              <a:ext uri="{FF2B5EF4-FFF2-40B4-BE49-F238E27FC236}">
                <a16:creationId xmlns:a16="http://schemas.microsoft.com/office/drawing/2014/main" id="{23442FA0-E211-3BDE-EC0D-BB1AE1ADB0A5}"/>
              </a:ext>
            </a:extLst>
          </p:cNvPr>
          <p:cNvSpPr txBox="1">
            <a:spLocks/>
          </p:cNvSpPr>
          <p:nvPr/>
        </p:nvSpPr>
        <p:spPr>
          <a:xfrm>
            <a:off x="71804" y="5019983"/>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3.2.1.7.4</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The color used to indicate range shall be configurable.</a:t>
            </a: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37" name="Picture 36">
            <a:extLst>
              <a:ext uri="{FF2B5EF4-FFF2-40B4-BE49-F238E27FC236}">
                <a16:creationId xmlns:a16="http://schemas.microsoft.com/office/drawing/2014/main" id="{84B08C6C-383C-D0FD-7030-6D2A77C6936B}"/>
              </a:ext>
            </a:extLst>
          </p:cNvPr>
          <p:cNvPicPr>
            <a:picLocks noChangeAspect="1"/>
          </p:cNvPicPr>
          <p:nvPr/>
        </p:nvPicPr>
        <p:blipFill>
          <a:blip r:embed="rId4"/>
          <a:stretch>
            <a:fillRect/>
          </a:stretch>
        </p:blipFill>
        <p:spPr>
          <a:xfrm>
            <a:off x="9250513" y="1868709"/>
            <a:ext cx="2798064" cy="2798064"/>
          </a:xfrm>
          <a:prstGeom prst="rect">
            <a:avLst/>
          </a:prstGeom>
        </p:spPr>
      </p:pic>
      <p:sp>
        <p:nvSpPr>
          <p:cNvPr id="38" name="Content Placeholder 2">
            <a:extLst>
              <a:ext uri="{FF2B5EF4-FFF2-40B4-BE49-F238E27FC236}">
                <a16:creationId xmlns:a16="http://schemas.microsoft.com/office/drawing/2014/main" id="{2F5A7FD9-2184-F116-2E03-688C359BE0C7}"/>
              </a:ext>
            </a:extLst>
          </p:cNvPr>
          <p:cNvSpPr txBox="1">
            <a:spLocks/>
          </p:cNvSpPr>
          <p:nvPr/>
        </p:nvSpPr>
        <p:spPr>
          <a:xfrm>
            <a:off x="6008043" y="60868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3.2.1.7.5</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The data being displayed by a color shall be configurable.</a:t>
            </a:r>
          </a:p>
          <a:p>
            <a:pPr indent="-305435"/>
            <a:endParaRPr lang="en-US" sz="1200">
              <a:ln>
                <a:solidFill>
                  <a:prstClr val="black">
                    <a:lumMod val="75000"/>
                    <a:lumOff val="25000"/>
                    <a:alpha val="10000"/>
                  </a:prstClr>
                </a:solidFill>
              </a:ln>
              <a:effectLst/>
            </a:endParaRPr>
          </a:p>
        </p:txBody>
      </p:sp>
      <p:sp>
        <p:nvSpPr>
          <p:cNvPr id="39" name="Content Placeholder 2">
            <a:extLst>
              <a:ext uri="{FF2B5EF4-FFF2-40B4-BE49-F238E27FC236}">
                <a16:creationId xmlns:a16="http://schemas.microsoft.com/office/drawing/2014/main" id="{0BFD3C05-0EEA-CAED-C770-B57849979B32}"/>
              </a:ext>
            </a:extLst>
          </p:cNvPr>
          <p:cNvSpPr txBox="1">
            <a:spLocks/>
          </p:cNvSpPr>
          <p:nvPr/>
        </p:nvSpPr>
        <p:spPr>
          <a:xfrm>
            <a:off x="5957652" y="2004074"/>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3.2.1.7.6</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The range being displayed by a color shall be configurable.</a:t>
            </a:r>
          </a:p>
          <a:p>
            <a:pPr indent="-305435"/>
            <a:endParaRPr lang="en-US" sz="1200">
              <a:ln>
                <a:solidFill>
                  <a:prstClr val="black">
                    <a:lumMod val="75000"/>
                    <a:lumOff val="25000"/>
                    <a:alpha val="10000"/>
                  </a:prstClr>
                </a:solidFill>
              </a:ln>
              <a:effectLst/>
            </a:endParaRPr>
          </a:p>
        </p:txBody>
      </p:sp>
      <p:sp>
        <p:nvSpPr>
          <p:cNvPr id="40" name="Content Placeholder 2">
            <a:extLst>
              <a:ext uri="{FF2B5EF4-FFF2-40B4-BE49-F238E27FC236}">
                <a16:creationId xmlns:a16="http://schemas.microsoft.com/office/drawing/2014/main" id="{DCC7E168-5ED3-1434-B1A8-09D1613AB2E2}"/>
              </a:ext>
            </a:extLst>
          </p:cNvPr>
          <p:cNvSpPr txBox="1">
            <a:spLocks/>
          </p:cNvSpPr>
          <p:nvPr/>
        </p:nvSpPr>
        <p:spPr>
          <a:xfrm>
            <a:off x="5989498" y="330500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3.2.1.7.7</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b="0" i="0">
                <a:effectLst/>
                <a:latin typeface="Calibri" panose="020F0502020204030204" pitchFamily="34" charset="0"/>
                <a:ea typeface="Calibri" panose="020F0502020204030204" pitchFamily="34" charset="0"/>
                <a:cs typeface="Calibri" panose="020F0502020204030204" pitchFamily="34" charset="0"/>
              </a:rPr>
              <a:t>The range being displayed by a color shall be configurable</a:t>
            </a:r>
            <a:endPar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41" name="Content Placeholder 2">
            <a:extLst>
              <a:ext uri="{FF2B5EF4-FFF2-40B4-BE49-F238E27FC236}">
                <a16:creationId xmlns:a16="http://schemas.microsoft.com/office/drawing/2014/main" id="{74273D70-0813-F653-25B7-9BDB1E705D5B}"/>
              </a:ext>
            </a:extLst>
          </p:cNvPr>
          <p:cNvSpPr txBox="1">
            <a:spLocks/>
          </p:cNvSpPr>
          <p:nvPr/>
        </p:nvSpPr>
        <p:spPr>
          <a:xfrm>
            <a:off x="6282912" y="4889507"/>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3.2.1.7.8</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rPr>
              <a:t>The loop detector icon shall be configurable to display the name of the loop detector</a:t>
            </a:r>
          </a:p>
          <a:p>
            <a:pPr indent="-305435"/>
            <a:endParaRPr lang="en-US" sz="1200">
              <a:ln>
                <a:solidFill>
                  <a:prstClr val="black">
                    <a:lumMod val="75000"/>
                    <a:lumOff val="25000"/>
                    <a:alpha val="10000"/>
                  </a:prstClr>
                </a:solidFill>
              </a:ln>
              <a:effectLst/>
            </a:endParaRPr>
          </a:p>
        </p:txBody>
      </p:sp>
      <p:cxnSp>
        <p:nvCxnSpPr>
          <p:cNvPr id="42" name="Straight Arrow Connector 41">
            <a:extLst>
              <a:ext uri="{FF2B5EF4-FFF2-40B4-BE49-F238E27FC236}">
                <a16:creationId xmlns:a16="http://schemas.microsoft.com/office/drawing/2014/main" id="{DFC6C633-9223-9BF8-94AF-FEDE48C732D7}"/>
              </a:ext>
            </a:extLst>
          </p:cNvPr>
          <p:cNvCxnSpPr>
            <a:cxnSpLocks/>
          </p:cNvCxnSpPr>
          <p:nvPr/>
        </p:nvCxnSpPr>
        <p:spPr>
          <a:xfrm flipV="1">
            <a:off x="8683137" y="2325022"/>
            <a:ext cx="1166716" cy="2694961"/>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50474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0" y="102983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3.2.1.7.9</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100" b="0" i="0">
                <a:effectLst/>
                <a:latin typeface="Calibri" panose="020F0502020204030204" pitchFamily="34" charset="0"/>
                <a:ea typeface="Calibri" panose="020F0502020204030204" pitchFamily="34" charset="0"/>
                <a:cs typeface="Calibri" panose="020F0502020204030204" pitchFamily="34" charset="0"/>
              </a:rPr>
              <a:t>The loop detector icon shall be configurable to display the N second volume, speed and occupancy values as text associated with the icon. The value on N shall be configurable.</a:t>
            </a:r>
            <a:endPar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0" y="2674613"/>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3.2.1.7.10</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100" b="0" i="0">
                <a:effectLst/>
                <a:latin typeface="Calibri" panose="020F0502020204030204" pitchFamily="34" charset="0"/>
                <a:ea typeface="Calibri" panose="020F0502020204030204" pitchFamily="34" charset="0"/>
                <a:cs typeface="Calibri" panose="020F0502020204030204" pitchFamily="34" charset="0"/>
              </a:rPr>
              <a:t>The group detector icon shall be configurable to display the name of the detector group name as text with the icon</a:t>
            </a:r>
            <a:endPar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33415" y="437848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3.2.1.7.11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b="0" i="0">
                <a:effectLst/>
                <a:latin typeface="Calibri" panose="020F0502020204030204" pitchFamily="34" charset="0"/>
                <a:ea typeface="Calibri" panose="020F0502020204030204" pitchFamily="34" charset="0"/>
                <a:cs typeface="Calibri" panose="020F0502020204030204" pitchFamily="34" charset="0"/>
              </a:rPr>
              <a:t>The group detector icon shall be configurable to display the N second average of volume, speed and occupancy for all detectors in the group as text with the icon. The value of N shall be configurable.</a:t>
            </a:r>
            <a:endPar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a:p>
            <a:pPr indent="-305435"/>
            <a:endParaRPr lang="en-US" sz="1200">
              <a:ln>
                <a:solidFill>
                  <a:prstClr val="black">
                    <a:lumMod val="75000"/>
                    <a:lumOff val="25000"/>
                    <a:alpha val="10000"/>
                  </a:prstClr>
                </a:solidFill>
              </a:ln>
              <a:effectLst/>
            </a:endParaRPr>
          </a:p>
        </p:txBody>
      </p:sp>
      <p:sp>
        <p:nvSpPr>
          <p:cNvPr id="5" name="Title 1">
            <a:extLst>
              <a:ext uri="{FF2B5EF4-FFF2-40B4-BE49-F238E27FC236}">
                <a16:creationId xmlns:a16="http://schemas.microsoft.com/office/drawing/2014/main" id="{A56B718B-8347-4905-F48D-5229476F4D06}"/>
              </a:ext>
            </a:extLst>
          </p:cNvPr>
          <p:cNvSpPr txBox="1">
            <a:spLocks/>
          </p:cNvSpPr>
          <p:nvPr/>
        </p:nvSpPr>
        <p:spPr>
          <a:xfrm>
            <a:off x="918452" y="54370"/>
            <a:ext cx="5178100"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n>
                  <a:solidFill>
                    <a:prstClr val="black">
                      <a:lumMod val="75000"/>
                      <a:lumOff val="25000"/>
                      <a:alpha val="10000"/>
                    </a:prstClr>
                  </a:solidFill>
                </a:ln>
                <a:effectLst/>
              </a:rPr>
              <a:t>Loop Detectors 2</a:t>
            </a:r>
          </a:p>
        </p:txBody>
      </p:sp>
      <p:sp>
        <p:nvSpPr>
          <p:cNvPr id="3" name="Content Placeholder 2">
            <a:extLst>
              <a:ext uri="{FF2B5EF4-FFF2-40B4-BE49-F238E27FC236}">
                <a16:creationId xmlns:a16="http://schemas.microsoft.com/office/drawing/2014/main" id="{34CFAB6E-B33A-58E0-E662-C2A1B07A224F}"/>
              </a:ext>
            </a:extLst>
          </p:cNvPr>
          <p:cNvSpPr txBox="1">
            <a:spLocks/>
          </p:cNvSpPr>
          <p:nvPr/>
        </p:nvSpPr>
        <p:spPr>
          <a:xfrm>
            <a:off x="3047724" y="1024965"/>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3.2.1.7.12</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1100" b="0" i="0">
                <a:effectLst/>
                <a:latin typeface="Calibri" panose="020F0502020204030204" pitchFamily="34" charset="0"/>
                <a:ea typeface="Calibri" panose="020F0502020204030204" pitchFamily="34" charset="0"/>
                <a:cs typeface="Calibri" panose="020F0502020204030204" pitchFamily="34" charset="0"/>
              </a:rPr>
              <a:t>The detector loop icon shall be configurable to display the status of the loop detector or group of loop detectors.</a:t>
            </a:r>
            <a:endParaRPr lang="en-US" sz="12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F2BD0270-1863-3629-29C3-07482E586894}"/>
              </a:ext>
            </a:extLst>
          </p:cNvPr>
          <p:cNvPicPr>
            <a:picLocks noChangeAspect="1"/>
          </p:cNvPicPr>
          <p:nvPr/>
        </p:nvPicPr>
        <p:blipFill>
          <a:blip r:embed="rId3"/>
          <a:stretch>
            <a:fillRect/>
          </a:stretch>
        </p:blipFill>
        <p:spPr>
          <a:xfrm>
            <a:off x="3275885" y="2676050"/>
            <a:ext cx="2926080" cy="2926080"/>
          </a:xfrm>
          <a:prstGeom prst="rect">
            <a:avLst/>
          </a:prstGeom>
        </p:spPr>
      </p:pic>
      <p:cxnSp>
        <p:nvCxnSpPr>
          <p:cNvPr id="21" name="Straight Arrow Connector 20">
            <a:extLst>
              <a:ext uri="{FF2B5EF4-FFF2-40B4-BE49-F238E27FC236}">
                <a16:creationId xmlns:a16="http://schemas.microsoft.com/office/drawing/2014/main" id="{B48B5A40-0554-88EA-EB16-6DFF788ABA2C}"/>
              </a:ext>
            </a:extLst>
          </p:cNvPr>
          <p:cNvCxnSpPr>
            <a:cxnSpLocks/>
          </p:cNvCxnSpPr>
          <p:nvPr/>
        </p:nvCxnSpPr>
        <p:spPr>
          <a:xfrm flipV="1">
            <a:off x="3195674" y="2895011"/>
            <a:ext cx="927147" cy="55446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43D0923C-0CD1-E0A5-7823-6351712C6BC2}"/>
              </a:ext>
            </a:extLst>
          </p:cNvPr>
          <p:cNvCxnSpPr>
            <a:cxnSpLocks/>
          </p:cNvCxnSpPr>
          <p:nvPr/>
        </p:nvCxnSpPr>
        <p:spPr>
          <a:xfrm>
            <a:off x="3242470" y="5316723"/>
            <a:ext cx="655762" cy="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30" name="Picture 29">
            <a:extLst>
              <a:ext uri="{FF2B5EF4-FFF2-40B4-BE49-F238E27FC236}">
                <a16:creationId xmlns:a16="http://schemas.microsoft.com/office/drawing/2014/main" id="{BCEC3158-9344-8078-A897-141E51272277}"/>
              </a:ext>
            </a:extLst>
          </p:cNvPr>
          <p:cNvPicPr>
            <a:picLocks noChangeAspect="1"/>
          </p:cNvPicPr>
          <p:nvPr/>
        </p:nvPicPr>
        <p:blipFill>
          <a:blip r:embed="rId4"/>
          <a:stretch>
            <a:fillRect/>
          </a:stretch>
        </p:blipFill>
        <p:spPr>
          <a:xfrm>
            <a:off x="6339716" y="1237148"/>
            <a:ext cx="2750162" cy="2743200"/>
          </a:xfrm>
          <a:prstGeom prst="rect">
            <a:avLst/>
          </a:prstGeom>
        </p:spPr>
      </p:pic>
      <p:sp>
        <p:nvSpPr>
          <p:cNvPr id="34" name="Content Placeholder 2">
            <a:extLst>
              <a:ext uri="{FF2B5EF4-FFF2-40B4-BE49-F238E27FC236}">
                <a16:creationId xmlns:a16="http://schemas.microsoft.com/office/drawing/2014/main" id="{1688A51A-8DCA-1A8C-522F-13A06BCE0E61}"/>
              </a:ext>
            </a:extLst>
          </p:cNvPr>
          <p:cNvSpPr txBox="1">
            <a:spLocks/>
          </p:cNvSpPr>
          <p:nvPr/>
        </p:nvSpPr>
        <p:spPr>
          <a:xfrm>
            <a:off x="8949530" y="888704"/>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2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11200">
                <a:ln>
                  <a:solidFill>
                    <a:prstClr val="black">
                      <a:lumMod val="75000"/>
                      <a:lumOff val="25000"/>
                      <a:alpha val="10000"/>
                    </a:prstClr>
                  </a:solidFill>
                </a:ln>
                <a:effectLst/>
                <a:latin typeface="Calibri"/>
                <a:ea typeface="+mn-lt"/>
                <a:cs typeface="Calibri"/>
              </a:rPr>
              <a:t>3.2.1.7.13</a:t>
            </a:r>
            <a:endParaRPr lang="en-US" sz="112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4800" b="0" i="0">
                <a:effectLst/>
                <a:latin typeface="Calibri" panose="020F0502020204030204" pitchFamily="34" charset="0"/>
                <a:ea typeface="Calibri" panose="020F0502020204030204" pitchFamily="34" charset="0"/>
                <a:cs typeface="Calibri" panose="020F0502020204030204" pitchFamily="34" charset="0"/>
              </a:rPr>
              <a:t>When the operator moves the mouse over a detector loop icon a text window shall be displayed showing a summary of the status of the loop detector or the group of detector loops. The details of the status display will be defined in the GUI design document.</a:t>
            </a:r>
            <a:endParaRPr lang="en-US" sz="48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Content Placeholder 2">
            <a:extLst>
              <a:ext uri="{FF2B5EF4-FFF2-40B4-BE49-F238E27FC236}">
                <a16:creationId xmlns:a16="http://schemas.microsoft.com/office/drawing/2014/main" id="{3C08CDFF-DE84-4CA7-36B6-25300E0C8E9E}"/>
              </a:ext>
            </a:extLst>
          </p:cNvPr>
          <p:cNvSpPr txBox="1">
            <a:spLocks/>
          </p:cNvSpPr>
          <p:nvPr/>
        </p:nvSpPr>
        <p:spPr>
          <a:xfrm>
            <a:off x="6235380" y="4552861"/>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2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11200">
                <a:ln>
                  <a:solidFill>
                    <a:prstClr val="black">
                      <a:lumMod val="75000"/>
                      <a:lumOff val="25000"/>
                      <a:alpha val="10000"/>
                    </a:prstClr>
                  </a:solidFill>
                </a:ln>
                <a:effectLst/>
                <a:latin typeface="Calibri"/>
                <a:ea typeface="+mn-lt"/>
                <a:cs typeface="Calibri"/>
              </a:rPr>
              <a:t>3.2.1.7.14</a:t>
            </a:r>
            <a:endParaRPr lang="en-US" sz="112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indent="-305435"/>
            <a:r>
              <a:rPr lang="en-US" sz="4800" b="0" i="0">
                <a:effectLst/>
                <a:latin typeface="Calibri" panose="020F0502020204030204" pitchFamily="34" charset="0"/>
                <a:ea typeface="Calibri" panose="020F0502020204030204" pitchFamily="34" charset="0"/>
                <a:cs typeface="Calibri" panose="020F0502020204030204" pitchFamily="34" charset="0"/>
              </a:rPr>
              <a:t>The operator shall be able to activate a detailed device status window for the loop or group of loops by double left clicking on the selected icon. A circle shall be displayed over the icon as long as the detailed device status window for that icon</a:t>
            </a:r>
            <a:endParaRPr lang="en-US" sz="4800">
              <a:ln>
                <a:solidFill>
                  <a:prstClr val="black">
                    <a:lumMod val="75000"/>
                    <a:lumOff val="25000"/>
                    <a:alpha val="10000"/>
                  </a:prstClr>
                </a:solidFill>
              </a:ln>
              <a:effectLst/>
              <a:latin typeface="Calibri" panose="020F0502020204030204" pitchFamily="34" charset="0"/>
              <a:ea typeface="Calibri" panose="020F0502020204030204" pitchFamily="34" charset="0"/>
              <a:cs typeface="Calibri" panose="020F0502020204030204" pitchFamily="34" charset="0"/>
            </a:endParaRPr>
          </a:p>
        </p:txBody>
      </p:sp>
      <p:pic>
        <p:nvPicPr>
          <p:cNvPr id="40" name="Picture 39">
            <a:extLst>
              <a:ext uri="{FF2B5EF4-FFF2-40B4-BE49-F238E27FC236}">
                <a16:creationId xmlns:a16="http://schemas.microsoft.com/office/drawing/2014/main" id="{B6612942-3A15-F651-5D98-B60181133AB8}"/>
              </a:ext>
            </a:extLst>
          </p:cNvPr>
          <p:cNvPicPr>
            <a:picLocks noChangeAspect="1"/>
          </p:cNvPicPr>
          <p:nvPr/>
        </p:nvPicPr>
        <p:blipFill>
          <a:blip r:embed="rId5"/>
          <a:stretch>
            <a:fillRect/>
          </a:stretch>
        </p:blipFill>
        <p:spPr>
          <a:xfrm>
            <a:off x="9444609" y="3702177"/>
            <a:ext cx="2688473" cy="2743200"/>
          </a:xfrm>
          <a:prstGeom prst="rect">
            <a:avLst/>
          </a:prstGeom>
        </p:spPr>
      </p:pic>
    </p:spTree>
    <p:extLst>
      <p:ext uri="{BB962C8B-B14F-4D97-AF65-F5344CB8AC3E}">
        <p14:creationId xmlns:p14="http://schemas.microsoft.com/office/powerpoint/2010/main" val="220733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green and black rectangular object with buttons and lights&#10;&#10;Description automatically generated">
            <a:extLst>
              <a:ext uri="{FF2B5EF4-FFF2-40B4-BE49-F238E27FC236}">
                <a16:creationId xmlns:a16="http://schemas.microsoft.com/office/drawing/2014/main" id="{21D61B1B-21F5-4966-1CC8-385CCED3219B}"/>
              </a:ext>
            </a:extLst>
          </p:cNvPr>
          <p:cNvPicPr>
            <a:picLocks noChangeAspect="1"/>
          </p:cNvPicPr>
          <p:nvPr/>
        </p:nvPicPr>
        <p:blipFill>
          <a:blip r:embed="rId2"/>
          <a:stretch>
            <a:fillRect/>
          </a:stretch>
        </p:blipFill>
        <p:spPr>
          <a:xfrm>
            <a:off x="488867" y="3151015"/>
            <a:ext cx="2743200" cy="27331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362820" y="1755113"/>
            <a:ext cx="2807042"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3.2.1.8.1 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Icons shall be selected during detailed design to represent the FCUs and the DCU/MCUs</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a:off x="2421825" y="3154139"/>
            <a:ext cx="972664" cy="247403"/>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3242586" y="2230125"/>
            <a:ext cx="2411198" cy="139059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3.2.1.8.2</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FCU icon and the DCU/MCU icon shall be configurable to show the name of the site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3242586" y="4041112"/>
            <a:ext cx="2411198" cy="184581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3.2.1.8.3</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icons shall be configurable to show the status of the equipment at the site. The color of the icons shall be changed to show the status of the equipment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5" name="Straight Arrow Connector 4">
            <a:extLst>
              <a:ext uri="{FF2B5EF4-FFF2-40B4-BE49-F238E27FC236}">
                <a16:creationId xmlns:a16="http://schemas.microsoft.com/office/drawing/2014/main" id="{02569492-6E76-509B-6A8C-61D79864C4D4}"/>
              </a:ext>
            </a:extLst>
          </p:cNvPr>
          <p:cNvCxnSpPr>
            <a:cxnSpLocks/>
          </p:cNvCxnSpPr>
          <p:nvPr/>
        </p:nvCxnSpPr>
        <p:spPr>
          <a:xfrm>
            <a:off x="762124" y="4410943"/>
            <a:ext cx="363310" cy="1"/>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1276598-67AE-B24C-31B0-7B4FC82A6570}"/>
              </a:ext>
            </a:extLst>
          </p:cNvPr>
          <p:cNvCxnSpPr>
            <a:cxnSpLocks/>
          </p:cNvCxnSpPr>
          <p:nvPr/>
        </p:nvCxnSpPr>
        <p:spPr>
          <a:xfrm flipH="1">
            <a:off x="744187" y="2813460"/>
            <a:ext cx="5938" cy="1587337"/>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1E5C26-EB2D-B66E-FC3A-36BE943D330E}"/>
              </a:ext>
            </a:extLst>
          </p:cNvPr>
          <p:cNvCxnSpPr>
            <a:cxnSpLocks/>
          </p:cNvCxnSpPr>
          <p:nvPr/>
        </p:nvCxnSpPr>
        <p:spPr>
          <a:xfrm flipH="1">
            <a:off x="2916630" y="5182840"/>
            <a:ext cx="507548" cy="38594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1" name="Content Placeholder 2">
            <a:extLst>
              <a:ext uri="{FF2B5EF4-FFF2-40B4-BE49-F238E27FC236}">
                <a16:creationId xmlns:a16="http://schemas.microsoft.com/office/drawing/2014/main" id="{CC4668EF-CC30-2419-D510-2FEBF040A9F1}"/>
              </a:ext>
            </a:extLst>
          </p:cNvPr>
          <p:cNvSpPr txBox="1">
            <a:spLocks/>
          </p:cNvSpPr>
          <p:nvPr/>
        </p:nvSpPr>
        <p:spPr>
          <a:xfrm>
            <a:off x="6330170" y="1072280"/>
            <a:ext cx="2411198" cy="2310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3.2.1.8.4</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3.2.1.8.4 When the operator moves the mouse over an FCU or DCU/MCU icon a text window shall be displayed showing a summary of the site status. The details of the status display will be defined in the GUI design document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2" name="Content Placeholder 2">
            <a:extLst>
              <a:ext uri="{FF2B5EF4-FFF2-40B4-BE49-F238E27FC236}">
                <a16:creationId xmlns:a16="http://schemas.microsoft.com/office/drawing/2014/main" id="{7541B8AE-9572-1E37-8D56-7980B8D00576}"/>
              </a:ext>
            </a:extLst>
          </p:cNvPr>
          <p:cNvSpPr txBox="1">
            <a:spLocks/>
          </p:cNvSpPr>
          <p:nvPr/>
        </p:nvSpPr>
        <p:spPr>
          <a:xfrm>
            <a:off x="6092664" y="3575994"/>
            <a:ext cx="2411198" cy="23109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3.2.1.8.5</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selected site by double left clicking on the icon. This action shall cause a circle to be displayed over the icon for as long as the detailed device status window is displayed for that site</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3" name="Picture 13" descr="A screenshot of a computer&#10;&#10;Description automatically generated">
            <a:extLst>
              <a:ext uri="{FF2B5EF4-FFF2-40B4-BE49-F238E27FC236}">
                <a16:creationId xmlns:a16="http://schemas.microsoft.com/office/drawing/2014/main" id="{F285F820-226F-5C7A-7F2E-D2BC240EBFA6}"/>
              </a:ext>
            </a:extLst>
          </p:cNvPr>
          <p:cNvPicPr>
            <a:picLocks noChangeAspect="1"/>
          </p:cNvPicPr>
          <p:nvPr/>
        </p:nvPicPr>
        <p:blipFill>
          <a:blip r:embed="rId4"/>
          <a:stretch>
            <a:fillRect/>
          </a:stretch>
        </p:blipFill>
        <p:spPr>
          <a:xfrm>
            <a:off x="8930244" y="612972"/>
            <a:ext cx="2743200" cy="2663223"/>
          </a:xfrm>
          <a:prstGeom prst="rect">
            <a:avLst/>
          </a:prstGeom>
        </p:spPr>
      </p:pic>
      <p:sp>
        <p:nvSpPr>
          <p:cNvPr id="16" name="Title 1">
            <a:extLst>
              <a:ext uri="{FF2B5EF4-FFF2-40B4-BE49-F238E27FC236}">
                <a16:creationId xmlns:a16="http://schemas.microsoft.com/office/drawing/2014/main" id="{18F1B6C7-92F1-4F6E-0870-71EC3D67828B}"/>
              </a:ext>
            </a:extLst>
          </p:cNvPr>
          <p:cNvSpPr>
            <a:spLocks noGrp="1"/>
          </p:cNvSpPr>
          <p:nvPr/>
        </p:nvSpPr>
        <p:spPr>
          <a:xfrm>
            <a:off x="918452" y="54370"/>
            <a:ext cx="5178100"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n>
                  <a:solidFill>
                    <a:prstClr val="black">
                      <a:lumMod val="75000"/>
                      <a:lumOff val="25000"/>
                      <a:alpha val="10000"/>
                    </a:prstClr>
                  </a:solidFill>
                </a:ln>
                <a:effectLst/>
              </a:rPr>
              <a:t>FCU and DCU/MCU</a:t>
            </a:r>
            <a:endParaRPr lang="en-US"/>
          </a:p>
        </p:txBody>
      </p:sp>
      <p:pic>
        <p:nvPicPr>
          <p:cNvPr id="18" name="Picture 18" descr="A screenshot of a computer&#10;&#10;Description automatically generated">
            <a:extLst>
              <a:ext uri="{FF2B5EF4-FFF2-40B4-BE49-F238E27FC236}">
                <a16:creationId xmlns:a16="http://schemas.microsoft.com/office/drawing/2014/main" id="{8ABFFF1E-BA78-2D7F-B682-BAD3604E6A23}"/>
              </a:ext>
            </a:extLst>
          </p:cNvPr>
          <p:cNvPicPr>
            <a:picLocks noChangeAspect="1"/>
          </p:cNvPicPr>
          <p:nvPr/>
        </p:nvPicPr>
        <p:blipFill>
          <a:blip r:embed="rId5"/>
          <a:stretch>
            <a:fillRect/>
          </a:stretch>
        </p:blipFill>
        <p:spPr>
          <a:xfrm>
            <a:off x="8930244" y="3625906"/>
            <a:ext cx="2743200" cy="2654188"/>
          </a:xfrm>
          <a:prstGeom prst="rect">
            <a:avLst/>
          </a:prstGeom>
        </p:spPr>
      </p:pic>
    </p:spTree>
    <p:extLst>
      <p:ext uri="{BB962C8B-B14F-4D97-AF65-F5344CB8AC3E}">
        <p14:creationId xmlns:p14="http://schemas.microsoft.com/office/powerpoint/2010/main" val="1152178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52" y="54370"/>
            <a:ext cx="10353762" cy="970450"/>
          </a:xfrm>
        </p:spPr>
        <p:txBody>
          <a:bodyPr>
            <a:normAutofit/>
          </a:bodyPr>
          <a:lstStyle/>
          <a:p>
            <a:r>
              <a:rPr lang="en-US">
                <a:ln>
                  <a:solidFill>
                    <a:prstClr val="black">
                      <a:lumMod val="75000"/>
                      <a:lumOff val="25000"/>
                      <a:alpha val="10000"/>
                    </a:prstClr>
                  </a:solidFill>
                </a:ln>
                <a:effectLst/>
              </a:rPr>
              <a:t>HOV End Points</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392509" y="92384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represent the end point of the HOV lanes (North and South). The icon shall have different shapes to represent that the end point is closed, open Southbound or open Northbound</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3579055" y="120093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3.2.1.9.2 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end point icon shall be configurable to show the name of the end point associated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3628535" y="231919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3.2.1.9.3 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end point icon shall be configurable to show the state of the end point associated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3" name="Picture 4" descr="A red and black diamond with a white x&#10;&#10;Description automatically generated">
            <a:extLst>
              <a:ext uri="{FF2B5EF4-FFF2-40B4-BE49-F238E27FC236}">
                <a16:creationId xmlns:a16="http://schemas.microsoft.com/office/drawing/2014/main" id="{E719AB56-E097-CCF4-4375-625A56AD69E1}"/>
              </a:ext>
            </a:extLst>
          </p:cNvPr>
          <p:cNvPicPr>
            <a:picLocks noChangeAspect="1"/>
          </p:cNvPicPr>
          <p:nvPr/>
        </p:nvPicPr>
        <p:blipFill>
          <a:blip r:embed="rId3"/>
          <a:stretch>
            <a:fillRect/>
          </a:stretch>
        </p:blipFill>
        <p:spPr>
          <a:xfrm>
            <a:off x="637309" y="2282270"/>
            <a:ext cx="2743200" cy="908006"/>
          </a:xfrm>
          <a:prstGeom prst="rect">
            <a:avLst/>
          </a:prstGeom>
          <a:ln w="57150">
            <a:solidFill>
              <a:schemeClr val="bg1"/>
            </a:solidFill>
          </a:ln>
        </p:spPr>
      </p:pic>
      <p:sp>
        <p:nvSpPr>
          <p:cNvPr id="5" name="Content Placeholder 2">
            <a:extLst>
              <a:ext uri="{FF2B5EF4-FFF2-40B4-BE49-F238E27FC236}">
                <a16:creationId xmlns:a16="http://schemas.microsoft.com/office/drawing/2014/main" id="{2E2490DE-2C60-F955-2885-7710A1302DAF}"/>
              </a:ext>
            </a:extLst>
          </p:cNvPr>
          <p:cNvSpPr txBox="1">
            <a:spLocks/>
          </p:cNvSpPr>
          <p:nvPr/>
        </p:nvSpPr>
        <p:spPr>
          <a:xfrm>
            <a:off x="9496924" y="458722"/>
            <a:ext cx="2559639" cy="163799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3.2.1.9.4 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end point icon shall be configurable to show the status of the end point. The color of the icon shall be changed to show the status of the end point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7" name="Content Placeholder 2">
            <a:extLst>
              <a:ext uri="{FF2B5EF4-FFF2-40B4-BE49-F238E27FC236}">
                <a16:creationId xmlns:a16="http://schemas.microsoft.com/office/drawing/2014/main" id="{9E8A7D69-6217-C3A1-336A-91F0662E7912}"/>
              </a:ext>
            </a:extLst>
          </p:cNvPr>
          <p:cNvSpPr txBox="1">
            <a:spLocks/>
          </p:cNvSpPr>
          <p:nvPr/>
        </p:nvSpPr>
        <p:spPr>
          <a:xfrm>
            <a:off x="451884" y="4169761"/>
            <a:ext cx="2025250" cy="25385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3.2.1.9.5 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When the operator moves the mouse over an end point icon a text window shall be displayed showing a summary of the end point status. The details of the summary status display will be defined in the GUI design document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0" name="Content Placeholder 2">
            <a:extLst>
              <a:ext uri="{FF2B5EF4-FFF2-40B4-BE49-F238E27FC236}">
                <a16:creationId xmlns:a16="http://schemas.microsoft.com/office/drawing/2014/main" id="{58F7607D-753C-6332-095D-5A9F0C0CCE4B}"/>
              </a:ext>
            </a:extLst>
          </p:cNvPr>
          <p:cNvSpPr txBox="1">
            <a:spLocks/>
          </p:cNvSpPr>
          <p:nvPr/>
        </p:nvSpPr>
        <p:spPr>
          <a:xfrm>
            <a:off x="9585990" y="4051009"/>
            <a:ext cx="2470573" cy="25880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3.2.1.9.6 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selected end point by double left clicking on the icon. This action shall cause a circle to be displayed over the icon for as long as the detailed device status window is displayed for that end point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1" name="Picture 11" descr="A green and black square with a white sign&#10;&#10;Description automatically generated">
            <a:extLst>
              <a:ext uri="{FF2B5EF4-FFF2-40B4-BE49-F238E27FC236}">
                <a16:creationId xmlns:a16="http://schemas.microsoft.com/office/drawing/2014/main" id="{EABFCC9A-D54A-5990-E928-5D330C3F0488}"/>
              </a:ext>
            </a:extLst>
          </p:cNvPr>
          <p:cNvPicPr>
            <a:picLocks noChangeAspect="1"/>
          </p:cNvPicPr>
          <p:nvPr/>
        </p:nvPicPr>
        <p:blipFill>
          <a:blip r:embed="rId4"/>
          <a:stretch>
            <a:fillRect/>
          </a:stretch>
        </p:blipFill>
        <p:spPr>
          <a:xfrm>
            <a:off x="6911439" y="1065254"/>
            <a:ext cx="2743200" cy="2748271"/>
          </a:xfrm>
          <a:prstGeom prst="rect">
            <a:avLst/>
          </a:prstGeom>
        </p:spPr>
      </p:pic>
      <p:cxnSp>
        <p:nvCxnSpPr>
          <p:cNvPr id="12" name="Straight Arrow Connector 11">
            <a:extLst>
              <a:ext uri="{FF2B5EF4-FFF2-40B4-BE49-F238E27FC236}">
                <a16:creationId xmlns:a16="http://schemas.microsoft.com/office/drawing/2014/main" id="{5D5FD622-9662-A1D1-4DFC-C2FC6507E7CE}"/>
              </a:ext>
            </a:extLst>
          </p:cNvPr>
          <p:cNvCxnSpPr>
            <a:cxnSpLocks/>
          </p:cNvCxnSpPr>
          <p:nvPr/>
        </p:nvCxnSpPr>
        <p:spPr>
          <a:xfrm flipV="1">
            <a:off x="6333632" y="1194709"/>
            <a:ext cx="1461777" cy="41563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5CA5F7C-12F7-032C-DFDA-2144567B6975}"/>
              </a:ext>
            </a:extLst>
          </p:cNvPr>
          <p:cNvCxnSpPr>
            <a:cxnSpLocks/>
          </p:cNvCxnSpPr>
          <p:nvPr/>
        </p:nvCxnSpPr>
        <p:spPr>
          <a:xfrm flipV="1">
            <a:off x="6501865" y="1501488"/>
            <a:ext cx="1422193" cy="1246908"/>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614B3A1-EC7B-4227-D06A-A800E4976C1D}"/>
              </a:ext>
            </a:extLst>
          </p:cNvPr>
          <p:cNvCxnSpPr>
            <a:cxnSpLocks/>
          </p:cNvCxnSpPr>
          <p:nvPr/>
        </p:nvCxnSpPr>
        <p:spPr>
          <a:xfrm flipH="1">
            <a:off x="8695953" y="1788474"/>
            <a:ext cx="1121106" cy="1781299"/>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B96735EA-4C6F-BC7B-7DEA-1424D9A92F37}"/>
              </a:ext>
            </a:extLst>
          </p:cNvPr>
          <p:cNvCxnSpPr>
            <a:cxnSpLocks/>
          </p:cNvCxnSpPr>
          <p:nvPr/>
        </p:nvCxnSpPr>
        <p:spPr>
          <a:xfrm flipH="1">
            <a:off x="9477744" y="1778578"/>
            <a:ext cx="329419" cy="1177637"/>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7" name="Picture 17" descr="A screenshot of a computer screen&#10;&#10;Description automatically generated">
            <a:extLst>
              <a:ext uri="{FF2B5EF4-FFF2-40B4-BE49-F238E27FC236}">
                <a16:creationId xmlns:a16="http://schemas.microsoft.com/office/drawing/2014/main" id="{40F81596-FBF4-6B7C-5B1A-9FD303557D03}"/>
              </a:ext>
            </a:extLst>
          </p:cNvPr>
          <p:cNvPicPr>
            <a:picLocks noChangeAspect="1"/>
          </p:cNvPicPr>
          <p:nvPr/>
        </p:nvPicPr>
        <p:blipFill>
          <a:blip r:embed="rId5"/>
          <a:stretch>
            <a:fillRect/>
          </a:stretch>
        </p:blipFill>
        <p:spPr>
          <a:xfrm>
            <a:off x="2685803" y="4362429"/>
            <a:ext cx="2743200" cy="2052000"/>
          </a:xfrm>
          <a:prstGeom prst="rect">
            <a:avLst/>
          </a:prstGeom>
        </p:spPr>
      </p:pic>
      <p:pic>
        <p:nvPicPr>
          <p:cNvPr id="19" name="Picture 19" descr="A screenshot of a computer screen&#10;&#10;Description automatically generated">
            <a:extLst>
              <a:ext uri="{FF2B5EF4-FFF2-40B4-BE49-F238E27FC236}">
                <a16:creationId xmlns:a16="http://schemas.microsoft.com/office/drawing/2014/main" id="{7D831D94-A01E-472C-440E-2D976DC9C1B8}"/>
              </a:ext>
            </a:extLst>
          </p:cNvPr>
          <p:cNvPicPr>
            <a:picLocks noChangeAspect="1"/>
          </p:cNvPicPr>
          <p:nvPr/>
        </p:nvPicPr>
        <p:blipFill>
          <a:blip r:embed="rId6"/>
          <a:stretch>
            <a:fillRect/>
          </a:stretch>
        </p:blipFill>
        <p:spPr>
          <a:xfrm>
            <a:off x="6911439" y="3942215"/>
            <a:ext cx="2743200" cy="2694504"/>
          </a:xfrm>
          <a:prstGeom prst="rect">
            <a:avLst/>
          </a:prstGeom>
        </p:spPr>
      </p:pic>
    </p:spTree>
    <p:extLst>
      <p:ext uri="{BB962C8B-B14F-4D97-AF65-F5344CB8AC3E}">
        <p14:creationId xmlns:p14="http://schemas.microsoft.com/office/powerpoint/2010/main" val="11245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ffectLst/>
              </a:rPr>
              <a:t>Cohesive Teamwork</a:t>
            </a:r>
            <a:endParaRPr lang="en-US"/>
          </a:p>
        </p:txBody>
      </p:sp>
      <p:sp>
        <p:nvSpPr>
          <p:cNvPr id="3" name="Content Placeholder 2"/>
          <p:cNvSpPr>
            <a:spLocks noGrp="1"/>
          </p:cNvSpPr>
          <p:nvPr>
            <p:ph idx="1"/>
          </p:nvPr>
        </p:nvSpPr>
        <p:spPr>
          <a:xfrm>
            <a:off x="913794" y="1746304"/>
            <a:ext cx="10973405" cy="4058751"/>
          </a:xfrm>
        </p:spPr>
        <p:txBody>
          <a:bodyPr>
            <a:normAutofit/>
          </a:bodyPr>
          <a:lstStyle/>
          <a:p>
            <a:pPr indent="-305435"/>
            <a:r>
              <a:rPr lang="en-US" sz="2800">
                <a:effectLst/>
              </a:rPr>
              <a:t>Working together as a cohesive team</a:t>
            </a:r>
            <a:endParaRPr lang="en-US"/>
          </a:p>
          <a:p>
            <a:pPr marL="719455" lvl="1" indent="-269875"/>
            <a:r>
              <a:rPr lang="en-US" sz="2600">
                <a:solidFill>
                  <a:srgbClr val="FFC907"/>
                </a:solidFill>
                <a:effectLst/>
              </a:rPr>
              <a:t>Kevin Laszuk – Role: Presentation / Documentation</a:t>
            </a:r>
            <a:endParaRPr lang="en-US" sz="2600">
              <a:ln>
                <a:solidFill>
                  <a:prstClr val="black">
                    <a:lumMod val="75000"/>
                    <a:lumOff val="25000"/>
                    <a:alpha val="10000"/>
                  </a:prstClr>
                </a:solidFill>
              </a:ln>
              <a:solidFill>
                <a:srgbClr val="FFC907"/>
              </a:solidFill>
              <a:effectLst/>
            </a:endParaRPr>
          </a:p>
          <a:p>
            <a:pPr marL="719455" lvl="1" indent="-269875"/>
            <a:r>
              <a:rPr lang="en-US" sz="2600">
                <a:solidFill>
                  <a:srgbClr val="FFC907"/>
                </a:solidFill>
                <a:effectLst/>
              </a:rPr>
              <a:t>Eric Kevern – Role: </a:t>
            </a:r>
            <a:r>
              <a:rPr lang="en-US" sz="2600" err="1">
                <a:solidFill>
                  <a:srgbClr val="FFC907"/>
                </a:solidFill>
                <a:effectLst/>
              </a:rPr>
              <a:t>mySql</a:t>
            </a:r>
            <a:r>
              <a:rPr lang="en-US" sz="2600">
                <a:solidFill>
                  <a:srgbClr val="FFC907"/>
                </a:solidFill>
                <a:effectLst/>
              </a:rPr>
              <a:t> Database / User Interface Designer</a:t>
            </a:r>
            <a:endParaRPr lang="en-US" sz="2600">
              <a:ln>
                <a:solidFill>
                  <a:prstClr val="black">
                    <a:lumMod val="75000"/>
                    <a:lumOff val="25000"/>
                    <a:alpha val="10000"/>
                  </a:prstClr>
                </a:solidFill>
              </a:ln>
              <a:solidFill>
                <a:srgbClr val="FFC907"/>
              </a:solidFill>
              <a:effectLst/>
            </a:endParaRPr>
          </a:p>
          <a:p>
            <a:pPr marL="719455" lvl="1" indent="-269875"/>
            <a:r>
              <a:rPr lang="en-US" sz="2600">
                <a:solidFill>
                  <a:srgbClr val="FFC907"/>
                </a:solidFill>
                <a:effectLst/>
              </a:rPr>
              <a:t>Tristen Benham – Role: Project Manager  / Graphic Artist</a:t>
            </a:r>
          </a:p>
          <a:p>
            <a:pPr marL="719455" lvl="1" indent="-269875"/>
            <a:r>
              <a:rPr lang="en-US" sz="2600">
                <a:ln>
                  <a:solidFill>
                    <a:prstClr val="black">
                      <a:lumMod val="75000"/>
                      <a:lumOff val="25000"/>
                      <a:alpha val="10000"/>
                    </a:prstClr>
                  </a:solidFill>
                </a:ln>
                <a:solidFill>
                  <a:srgbClr val="FFC907"/>
                </a:solidFill>
                <a:effectLst/>
              </a:rPr>
              <a:t>Frank Frana – Role: Presentation / User Interface Designer</a:t>
            </a:r>
          </a:p>
          <a:p>
            <a:pPr marL="719455" lvl="1" indent="-269875"/>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a:p>
            <a:pPr marL="1025525" lvl="2" indent="-215900"/>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a:p>
            <a:pPr marL="1025525" lvl="2" indent="-215900"/>
            <a:endParaRPr lang="en-US" sz="2800" i="1">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i="1">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63102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ack sign with a exclamation mark&#10;&#10;Description automatically generated">
            <a:extLst>
              <a:ext uri="{FF2B5EF4-FFF2-40B4-BE49-F238E27FC236}">
                <a16:creationId xmlns:a16="http://schemas.microsoft.com/office/drawing/2014/main" id="{05FD1EEA-1357-A567-F035-2E97A03EA8D1}"/>
              </a:ext>
            </a:extLst>
          </p:cNvPr>
          <p:cNvPicPr>
            <a:picLocks noChangeAspect="1"/>
          </p:cNvPicPr>
          <p:nvPr/>
        </p:nvPicPr>
        <p:blipFill>
          <a:blip r:embed="rId2"/>
          <a:stretch>
            <a:fillRect/>
          </a:stretch>
        </p:blipFill>
        <p:spPr>
          <a:xfrm>
            <a:off x="785751" y="2052339"/>
            <a:ext cx="2743200" cy="2753323"/>
          </a:xfrm>
          <a:prstGeom prst="rect">
            <a:avLst/>
          </a:prstGeom>
        </p:spPr>
      </p:pic>
      <p:sp>
        <p:nvSpPr>
          <p:cNvPr id="2" name="Title 1"/>
          <p:cNvSpPr>
            <a:spLocks noGrp="1"/>
          </p:cNvSpPr>
          <p:nvPr>
            <p:ph type="title"/>
          </p:nvPr>
        </p:nvSpPr>
        <p:spPr>
          <a:xfrm>
            <a:off x="918452" y="54370"/>
            <a:ext cx="4802048" cy="970450"/>
          </a:xfrm>
        </p:spPr>
        <p:txBody>
          <a:bodyPr>
            <a:normAutofit/>
          </a:bodyPr>
          <a:lstStyle/>
          <a:p>
            <a:r>
              <a:rPr lang="en-US">
                <a:ln>
                  <a:solidFill>
                    <a:prstClr val="black">
                      <a:lumMod val="75000"/>
                      <a:lumOff val="25000"/>
                      <a:alpha val="10000"/>
                    </a:prstClr>
                  </a:solidFill>
                </a:ln>
                <a:effectLst/>
              </a:rPr>
              <a:t>Incidents</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501367" y="93373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3.2.1.10.1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An icon shall be selected during detailed design to represent active incidents</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a:off x="2698916" y="4628656"/>
            <a:ext cx="487754" cy="1"/>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7559629D-65BD-CFC3-B9B6-5881B0237D6E}"/>
              </a:ext>
            </a:extLst>
          </p:cNvPr>
          <p:cNvCxnSpPr>
            <a:cxnSpLocks/>
          </p:cNvCxnSpPr>
          <p:nvPr/>
        </p:nvCxnSpPr>
        <p:spPr>
          <a:xfrm flipH="1">
            <a:off x="3198421" y="4624446"/>
            <a:ext cx="5938" cy="68679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501366" y="4882281"/>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3.2.1.10.2 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The incident icon shall be configurable to display the state of the incident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4915028" y="488410"/>
            <a:ext cx="4311249" cy="139059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3.2.1.10.3</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When the operator moves the mouse over an incident icon a text window shall be displayed showing a summary of the incident state. The details of the summary state display will be defined in the GUI design document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1" name="Content Placeholder 2">
            <a:extLst>
              <a:ext uri="{FF2B5EF4-FFF2-40B4-BE49-F238E27FC236}">
                <a16:creationId xmlns:a16="http://schemas.microsoft.com/office/drawing/2014/main" id="{5346248D-B967-29C6-8B87-3421340C0ACA}"/>
              </a:ext>
            </a:extLst>
          </p:cNvPr>
          <p:cNvSpPr txBox="1">
            <a:spLocks/>
          </p:cNvSpPr>
          <p:nvPr/>
        </p:nvSpPr>
        <p:spPr>
          <a:xfrm>
            <a:off x="4915028" y="2596279"/>
            <a:ext cx="4311249" cy="139059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3.2.1.10.4</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300">
                <a:ln>
                  <a:solidFill>
                    <a:prstClr val="black">
                      <a:lumMod val="75000"/>
                      <a:lumOff val="25000"/>
                      <a:alpha val="10000"/>
                    </a:prstClr>
                  </a:solidFill>
                </a:ln>
                <a:effectLst/>
                <a:latin typeface="Calibri"/>
                <a:ea typeface="+mn-lt"/>
                <a:cs typeface="Calibri"/>
              </a:rPr>
              <a:t>The operator shall be able to activate a detailed incident state window for the selected incident by double left clicking on the icon. This action shall cause a circle to be displayed over the incident icon for as long as the detailed device status window is displayed for that incident</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2" name="Content Placeholder 2">
            <a:extLst>
              <a:ext uri="{FF2B5EF4-FFF2-40B4-BE49-F238E27FC236}">
                <a16:creationId xmlns:a16="http://schemas.microsoft.com/office/drawing/2014/main" id="{BCE80952-9779-863B-5F54-F3150D06EA68}"/>
              </a:ext>
            </a:extLst>
          </p:cNvPr>
          <p:cNvSpPr txBox="1">
            <a:spLocks/>
          </p:cNvSpPr>
          <p:nvPr/>
        </p:nvSpPr>
        <p:spPr>
          <a:xfrm>
            <a:off x="4915027" y="4842695"/>
            <a:ext cx="4311249" cy="1390594"/>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3.2.1.10.5 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400">
                <a:ln>
                  <a:solidFill>
                    <a:prstClr val="black">
                      <a:lumMod val="75000"/>
                      <a:lumOff val="25000"/>
                      <a:alpha val="10000"/>
                    </a:prstClr>
                  </a:solidFill>
                </a:ln>
                <a:effectLst/>
                <a:latin typeface="Calibri"/>
                <a:ea typeface="+mn-lt"/>
                <a:cs typeface="Calibri"/>
              </a:rPr>
              <a:t>The operator shall be able to activate an edit window for the selected incident by right clicking on </a:t>
            </a:r>
            <a:r>
              <a:rPr lang="en-US" sz="1400" err="1">
                <a:ln>
                  <a:solidFill>
                    <a:prstClr val="black">
                      <a:lumMod val="75000"/>
                      <a:lumOff val="25000"/>
                      <a:alpha val="10000"/>
                    </a:prstClr>
                  </a:solidFill>
                </a:ln>
                <a:effectLst/>
                <a:latin typeface="Calibri"/>
                <a:ea typeface="+mn-lt"/>
                <a:cs typeface="Calibri"/>
              </a:rPr>
              <a:t>thenicon</a:t>
            </a:r>
            <a:r>
              <a:rPr lang="en-US" sz="1400">
                <a:ln>
                  <a:solidFill>
                    <a:prstClr val="black">
                      <a:lumMod val="75000"/>
                      <a:lumOff val="25000"/>
                      <a:alpha val="10000"/>
                    </a:prstClr>
                  </a:solidFill>
                </a:ln>
                <a:effectLst/>
                <a:latin typeface="Calibri"/>
                <a:ea typeface="+mn-lt"/>
                <a:cs typeface="Calibri"/>
              </a:rPr>
              <a:t>. This action shall cause a circle to be displayed over the incident icon for as long as the edit window is displayed for that incident</a:t>
            </a:r>
            <a:endParaRPr lang="en-US" sz="14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13" name="Straight Arrow Connector 12">
            <a:extLst>
              <a:ext uri="{FF2B5EF4-FFF2-40B4-BE49-F238E27FC236}">
                <a16:creationId xmlns:a16="http://schemas.microsoft.com/office/drawing/2014/main" id="{CECEBBFA-1837-D384-8982-52F55BC7D4E2}"/>
              </a:ext>
            </a:extLst>
          </p:cNvPr>
          <p:cNvCxnSpPr>
            <a:cxnSpLocks/>
          </p:cNvCxnSpPr>
          <p:nvPr/>
        </p:nvCxnSpPr>
        <p:spPr>
          <a:xfrm flipH="1" flipV="1">
            <a:off x="2787980" y="3421332"/>
            <a:ext cx="309625" cy="19791"/>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8B58F6F8-69EF-0E28-1EC7-8B2594BA7FD1}"/>
              </a:ext>
            </a:extLst>
          </p:cNvPr>
          <p:cNvCxnSpPr>
            <a:cxnSpLocks/>
          </p:cNvCxnSpPr>
          <p:nvPr/>
        </p:nvCxnSpPr>
        <p:spPr>
          <a:xfrm>
            <a:off x="3095503" y="1982187"/>
            <a:ext cx="3958" cy="1448791"/>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5" descr="A screenshot of a computer&#10;&#10;Description automatically generated">
            <a:extLst>
              <a:ext uri="{FF2B5EF4-FFF2-40B4-BE49-F238E27FC236}">
                <a16:creationId xmlns:a16="http://schemas.microsoft.com/office/drawing/2014/main" id="{B85D489E-5D7E-A0D3-65FF-3B28747F785C}"/>
              </a:ext>
            </a:extLst>
          </p:cNvPr>
          <p:cNvPicPr>
            <a:picLocks noChangeAspect="1"/>
          </p:cNvPicPr>
          <p:nvPr/>
        </p:nvPicPr>
        <p:blipFill>
          <a:blip r:embed="rId4"/>
          <a:stretch>
            <a:fillRect/>
          </a:stretch>
        </p:blipFill>
        <p:spPr>
          <a:xfrm>
            <a:off x="9405257" y="2288999"/>
            <a:ext cx="2099954" cy="2002913"/>
          </a:xfrm>
          <a:prstGeom prst="rect">
            <a:avLst/>
          </a:prstGeom>
        </p:spPr>
      </p:pic>
      <p:pic>
        <p:nvPicPr>
          <p:cNvPr id="16" name="Picture 16" descr="A screenshot of a computer&#10;&#10;Description automatically generated">
            <a:extLst>
              <a:ext uri="{FF2B5EF4-FFF2-40B4-BE49-F238E27FC236}">
                <a16:creationId xmlns:a16="http://schemas.microsoft.com/office/drawing/2014/main" id="{FD6AFFB3-2762-A877-FAA6-F84D02CB5D90}"/>
              </a:ext>
            </a:extLst>
          </p:cNvPr>
          <p:cNvPicPr>
            <a:picLocks noChangeAspect="1"/>
          </p:cNvPicPr>
          <p:nvPr/>
        </p:nvPicPr>
        <p:blipFill>
          <a:blip r:embed="rId5"/>
          <a:stretch>
            <a:fillRect/>
          </a:stretch>
        </p:blipFill>
        <p:spPr>
          <a:xfrm>
            <a:off x="9405258" y="4469653"/>
            <a:ext cx="2208812" cy="2154227"/>
          </a:xfrm>
          <a:prstGeom prst="rect">
            <a:avLst/>
          </a:prstGeom>
        </p:spPr>
      </p:pic>
      <p:pic>
        <p:nvPicPr>
          <p:cNvPr id="17" name="Picture 17" descr="A screenshot of a computer screen&#10;&#10;Description automatically generated">
            <a:extLst>
              <a:ext uri="{FF2B5EF4-FFF2-40B4-BE49-F238E27FC236}">
                <a16:creationId xmlns:a16="http://schemas.microsoft.com/office/drawing/2014/main" id="{087342A7-2CE2-7118-3B91-02A5CBDFD760}"/>
              </a:ext>
            </a:extLst>
          </p:cNvPr>
          <p:cNvPicPr>
            <a:picLocks noChangeAspect="1"/>
          </p:cNvPicPr>
          <p:nvPr/>
        </p:nvPicPr>
        <p:blipFill>
          <a:blip r:embed="rId6"/>
          <a:stretch>
            <a:fillRect/>
          </a:stretch>
        </p:blipFill>
        <p:spPr>
          <a:xfrm>
            <a:off x="9405258" y="258180"/>
            <a:ext cx="2099954" cy="1858707"/>
          </a:xfrm>
          <a:prstGeom prst="rect">
            <a:avLst/>
          </a:prstGeom>
        </p:spPr>
      </p:pic>
    </p:spTree>
    <p:extLst>
      <p:ext uri="{BB962C8B-B14F-4D97-AF65-F5344CB8AC3E}">
        <p14:creationId xmlns:p14="http://schemas.microsoft.com/office/powerpoint/2010/main" val="3113113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effectLst/>
              </a:rPr>
              <a:t>HTI Discussion</a:t>
            </a:r>
            <a:endParaRPr lang="en-US"/>
          </a:p>
        </p:txBody>
      </p:sp>
      <p:sp>
        <p:nvSpPr>
          <p:cNvPr id="3" name="Content Placeholder 2"/>
          <p:cNvSpPr>
            <a:spLocks noGrp="1"/>
          </p:cNvSpPr>
          <p:nvPr>
            <p:ph idx="1"/>
          </p:nvPr>
        </p:nvSpPr>
        <p:spPr>
          <a:xfrm>
            <a:off x="913794" y="1719958"/>
            <a:ext cx="10973405" cy="4221143"/>
          </a:xfrm>
        </p:spPr>
        <p:txBody>
          <a:bodyPr>
            <a:normAutofit lnSpcReduction="10000"/>
          </a:bodyPr>
          <a:lstStyle/>
          <a:p>
            <a:pPr indent="-305435"/>
            <a:r>
              <a:rPr lang="en-US" sz="3200" i="1">
                <a:effectLst/>
                <a:latin typeface="Times New Roman"/>
                <a:cs typeface="Arial"/>
              </a:rPr>
              <a:t>Some HTI concepts that were applied to our software include consistency, universal usability, informative feedback, aesthetic and minimalistic in design, and learnability. </a:t>
            </a:r>
            <a:endParaRPr lang="en-US" sz="3200">
              <a:effectLst>
                <a:outerShdw blurRad="9525" dist="25400" dir="14640000" algn="tl" rotWithShape="0">
                  <a:prstClr val="black">
                    <a:alpha val="30000"/>
                  </a:prstClr>
                </a:outerShdw>
              </a:effectLst>
              <a:latin typeface="Times New Roman"/>
              <a:cs typeface="Arial"/>
            </a:endParaRPr>
          </a:p>
          <a:p>
            <a:pPr indent="-305435"/>
            <a:r>
              <a:rPr lang="en-US" sz="3200" i="1">
                <a:effectLst/>
                <a:latin typeface="Times New Roman"/>
                <a:cs typeface="Arial"/>
              </a:rPr>
              <a:t>At the forefront of our design, we prioritized consistency, and minimalistic design to ensure universal usability and easy learnability. Through meeting customer requirements and clever design, we created icons that meet many HTI concepts, but prioritize concepts that help balance utility and visibility through consistent, minimalistic design.</a:t>
            </a:r>
            <a:endParaRPr lang="en-US" sz="3200" i="1">
              <a:ln>
                <a:solidFill>
                  <a:prstClr val="black">
                    <a:lumMod val="75000"/>
                    <a:lumOff val="25000"/>
                    <a:alpha val="10000"/>
                  </a:prstClr>
                </a:solidFill>
              </a:ln>
              <a:effectLst/>
              <a:latin typeface="Times New Roman"/>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0497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70" y="2943225"/>
            <a:ext cx="10353762" cy="970450"/>
          </a:xfrm>
        </p:spPr>
        <p:txBody>
          <a:bodyPr>
            <a:normAutofit fontScale="90000"/>
          </a:bodyPr>
          <a:lstStyle/>
          <a:p>
            <a:r>
              <a:rPr lang="en-US">
                <a:effectLst/>
              </a:rPr>
              <a:t>Images of Developed User Interface and Requirements Associated with Them</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313205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descr="A yellow and black square with a black and grey object&#10;&#10;Description automatically generated">
            <a:extLst>
              <a:ext uri="{FF2B5EF4-FFF2-40B4-BE49-F238E27FC236}">
                <a16:creationId xmlns:a16="http://schemas.microsoft.com/office/drawing/2014/main" id="{79A939D5-1F8A-3655-571F-8B5DA4F3DFA7}"/>
              </a:ext>
            </a:extLst>
          </p:cNvPr>
          <p:cNvPicPr>
            <a:picLocks noChangeAspect="1"/>
          </p:cNvPicPr>
          <p:nvPr/>
        </p:nvPicPr>
        <p:blipFill>
          <a:blip r:embed="rId2"/>
          <a:stretch>
            <a:fillRect/>
          </a:stretch>
        </p:blipFill>
        <p:spPr>
          <a:xfrm>
            <a:off x="4724400" y="2371132"/>
            <a:ext cx="2743200" cy="2768877"/>
          </a:xfrm>
          <a:prstGeom prst="rect">
            <a:avLst/>
          </a:prstGeom>
        </p:spPr>
      </p:pic>
      <p:pic>
        <p:nvPicPr>
          <p:cNvPr id="10" name="Picture 13" descr="A close-up of a gate&#10;&#10;Description automatically generated">
            <a:extLst>
              <a:ext uri="{FF2B5EF4-FFF2-40B4-BE49-F238E27FC236}">
                <a16:creationId xmlns:a16="http://schemas.microsoft.com/office/drawing/2014/main" id="{5A1BA182-39AD-6420-6386-AC944071582D}"/>
              </a:ext>
            </a:extLst>
          </p:cNvPr>
          <p:cNvPicPr>
            <a:picLocks noChangeAspect="1"/>
          </p:cNvPicPr>
          <p:nvPr/>
        </p:nvPicPr>
        <p:blipFill>
          <a:blip r:embed="rId3"/>
          <a:stretch>
            <a:fillRect/>
          </a:stretch>
        </p:blipFill>
        <p:spPr>
          <a:xfrm>
            <a:off x="736270" y="2374075"/>
            <a:ext cx="2743200" cy="2743200"/>
          </a:xfrm>
          <a:prstGeom prst="rect">
            <a:avLst/>
          </a:prstGeom>
        </p:spPr>
      </p:pic>
      <p:sp>
        <p:nvSpPr>
          <p:cNvPr id="2" name="Title 1"/>
          <p:cNvSpPr>
            <a:spLocks noGrp="1"/>
          </p:cNvSpPr>
          <p:nvPr>
            <p:ph type="title"/>
          </p:nvPr>
        </p:nvSpPr>
        <p:spPr>
          <a:xfrm>
            <a:off x="918452" y="479903"/>
            <a:ext cx="10353762" cy="970450"/>
          </a:xfrm>
        </p:spPr>
        <p:txBody>
          <a:bodyPr>
            <a:normAutofit/>
          </a:bodyPr>
          <a:lstStyle/>
          <a:p>
            <a:r>
              <a:rPr lang="en-US">
                <a:effectLst/>
              </a:rPr>
              <a:t>Gates</a:t>
            </a:r>
            <a:br>
              <a:rPr lang="en-US">
                <a:ln>
                  <a:solidFill>
                    <a:prstClr val="black">
                      <a:lumMod val="75000"/>
                      <a:lumOff val="25000"/>
                      <a:alpha val="10000"/>
                    </a:prstClr>
                  </a:solidFill>
                </a:ln>
                <a:effectLst/>
              </a:rPr>
            </a:br>
            <a:endParaRPr lang="en-US" sz="1200">
              <a:ln>
                <a:solidFill>
                  <a:prstClr val="black">
                    <a:lumMod val="75000"/>
                    <a:lumOff val="25000"/>
                    <a:alpha val="10000"/>
                  </a:prstClr>
                </a:solidFill>
              </a:ln>
              <a:effectLst/>
              <a:ea typeface="+mj-lt"/>
              <a:cs typeface="+mj-lt"/>
            </a:endParaRPr>
          </a:p>
          <a:p>
            <a:endParaRPr lang="en-US">
              <a:ln>
                <a:solidFill>
                  <a:prstClr val="black">
                    <a:lumMod val="75000"/>
                    <a:lumOff val="25000"/>
                    <a:alpha val="10000"/>
                  </a:prstClr>
                </a:solidFill>
              </a:ln>
              <a:effectLst/>
            </a:endParaRPr>
          </a:p>
        </p:txBody>
      </p:sp>
      <p:sp>
        <p:nvSpPr>
          <p:cNvPr id="3" name="Content Placeholder 2"/>
          <p:cNvSpPr>
            <a:spLocks noGrp="1"/>
          </p:cNvSpPr>
          <p:nvPr>
            <p:ph idx="1"/>
          </p:nvPr>
        </p:nvSpPr>
        <p:spPr>
          <a:xfrm>
            <a:off x="626923" y="1202170"/>
            <a:ext cx="2747664" cy="2293612"/>
          </a:xfrm>
        </p:spPr>
        <p:txBody>
          <a:bodyPr>
            <a:normAutofit/>
          </a:bodyPr>
          <a:lstStyle/>
          <a:p>
            <a:pPr marL="37465" indent="0" algn="ctr">
              <a:buNone/>
            </a:pPr>
            <a:r>
              <a:rPr lang="en-US" sz="2800">
                <a:ln>
                  <a:solidFill>
                    <a:prstClr val="black">
                      <a:lumMod val="75000"/>
                      <a:lumOff val="25000"/>
                      <a:alpha val="10000"/>
                    </a:prstClr>
                  </a:solidFill>
                </a:ln>
                <a:effectLst/>
                <a:ea typeface="+mn-lt"/>
                <a:cs typeface="+mn-lt"/>
              </a:rPr>
              <a:t>3.2.1.1.1</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ctr"/>
            <a:r>
              <a:rPr lang="en-US" sz="1200">
                <a:ln>
                  <a:solidFill>
                    <a:prstClr val="black">
                      <a:lumMod val="75000"/>
                      <a:lumOff val="25000"/>
                      <a:alpha val="10000"/>
                    </a:prstClr>
                  </a:solidFill>
                </a:ln>
                <a:effectLst/>
                <a:ea typeface="+mn-lt"/>
                <a:cs typeface="+mn-lt"/>
              </a:rPr>
              <a:t>An icon shall be selected during detailed design to show a gate in a closed position</a:t>
            </a:r>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5" name="Content Placeholder 2">
            <a:extLst>
              <a:ext uri="{FF2B5EF4-FFF2-40B4-BE49-F238E27FC236}">
                <a16:creationId xmlns:a16="http://schemas.microsoft.com/office/drawing/2014/main" id="{3D5C7194-E5DB-1E7A-3B96-FB1045DED9F9}"/>
              </a:ext>
            </a:extLst>
          </p:cNvPr>
          <p:cNvSpPr txBox="1">
            <a:spLocks/>
          </p:cNvSpPr>
          <p:nvPr/>
        </p:nvSpPr>
        <p:spPr>
          <a:xfrm>
            <a:off x="8531028" y="1204051"/>
            <a:ext cx="2947101" cy="22936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ea typeface="+mn-lt"/>
                <a:cs typeface="+mn-lt"/>
              </a:rPr>
              <a:t>3.2.1.1.3</a:t>
            </a:r>
            <a:endParaRPr lang="en-US"/>
          </a:p>
          <a:p>
            <a:pPr indent="-305435" algn="ctr"/>
            <a:r>
              <a:rPr lang="en-US" sz="1200">
                <a:ln>
                  <a:solidFill>
                    <a:prstClr val="black">
                      <a:lumMod val="75000"/>
                      <a:lumOff val="25000"/>
                      <a:alpha val="10000"/>
                    </a:prstClr>
                  </a:solidFill>
                </a:ln>
                <a:effectLst/>
                <a:ea typeface="+mn-lt"/>
                <a:cs typeface="+mn-lt"/>
              </a:rPr>
              <a:t>An icon shall be selected during detailed design to show a gate in a partially open (15%) open position</a:t>
            </a:r>
            <a:endParaRPr lang="en-US" sz="1200">
              <a:ln>
                <a:solidFill>
                  <a:prstClr val="black">
                    <a:lumMod val="75000"/>
                    <a:lumOff val="25000"/>
                    <a:alpha val="10000"/>
                  </a:prstClr>
                </a:solidFill>
              </a:ln>
              <a:effectLst/>
            </a:endParaRPr>
          </a:p>
        </p:txBody>
      </p:sp>
      <p:sp>
        <p:nvSpPr>
          <p:cNvPr id="11" name="Content Placeholder 2">
            <a:extLst>
              <a:ext uri="{FF2B5EF4-FFF2-40B4-BE49-F238E27FC236}">
                <a16:creationId xmlns:a16="http://schemas.microsoft.com/office/drawing/2014/main" id="{4C6B514A-EF45-B5C6-9A81-BA656EAFD608}"/>
              </a:ext>
            </a:extLst>
          </p:cNvPr>
          <p:cNvSpPr txBox="1">
            <a:spLocks/>
          </p:cNvSpPr>
          <p:nvPr/>
        </p:nvSpPr>
        <p:spPr>
          <a:xfrm>
            <a:off x="4721027" y="1204051"/>
            <a:ext cx="2747664" cy="22936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ea typeface="+mn-lt"/>
                <a:cs typeface="+mn-lt"/>
              </a:rPr>
              <a:t>3.2.1.1.2</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ctr"/>
            <a:r>
              <a:rPr lang="en-US" sz="1200">
                <a:ln>
                  <a:solidFill>
                    <a:prstClr val="black">
                      <a:lumMod val="75000"/>
                      <a:lumOff val="25000"/>
                      <a:alpha val="10000"/>
                    </a:prstClr>
                  </a:solidFill>
                </a:ln>
                <a:effectLst/>
                <a:ea typeface="+mn-lt"/>
                <a:cs typeface="+mn-lt"/>
              </a:rPr>
              <a:t>An icon shall be selected during detailed design to show a gate in an open position</a:t>
            </a:r>
            <a:endParaRPr lang="en-US" sz="1200">
              <a:ln>
                <a:solidFill>
                  <a:prstClr val="black">
                    <a:lumMod val="75000"/>
                    <a:lumOff val="25000"/>
                    <a:alpha val="10000"/>
                  </a:prstClr>
                </a:solidFill>
              </a:ln>
              <a:effectLst/>
            </a:endParaRPr>
          </a:p>
          <a:p>
            <a:pPr indent="-305435" algn="ctr"/>
            <a:endParaRPr lang="en-US" sz="2800">
              <a:ln>
                <a:solidFill>
                  <a:prstClr val="black">
                    <a:lumMod val="75000"/>
                    <a:lumOff val="25000"/>
                    <a:alpha val="10000"/>
                  </a:prstClr>
                </a:solidFill>
              </a:ln>
              <a:effectLst/>
            </a:endParaRPr>
          </a:p>
          <a:p>
            <a:pPr indent="-305435" algn="ctr"/>
            <a:endParaRPr lang="en-US" sz="2800">
              <a:ln>
                <a:solidFill>
                  <a:prstClr val="black">
                    <a:lumMod val="75000"/>
                    <a:lumOff val="25000"/>
                    <a:alpha val="10000"/>
                  </a:prstClr>
                </a:solidFill>
              </a:ln>
              <a:effectLst/>
            </a:endParaRPr>
          </a:p>
          <a:p>
            <a:pPr indent="-305435" algn="ctr"/>
            <a:endParaRPr lang="en-US" sz="2800">
              <a:ln>
                <a:solidFill>
                  <a:prstClr val="black">
                    <a:lumMod val="75000"/>
                    <a:lumOff val="25000"/>
                    <a:alpha val="10000"/>
                  </a:prstClr>
                </a:solidFill>
              </a:ln>
              <a:effectLst/>
            </a:endParaRPr>
          </a:p>
        </p:txBody>
      </p:sp>
      <p:cxnSp>
        <p:nvCxnSpPr>
          <p:cNvPr id="12" name="Straight Arrow Connector 11">
            <a:extLst>
              <a:ext uri="{FF2B5EF4-FFF2-40B4-BE49-F238E27FC236}">
                <a16:creationId xmlns:a16="http://schemas.microsoft.com/office/drawing/2014/main" id="{DCC3D926-CB02-E3CF-F202-801BAD77B64A}"/>
              </a:ext>
            </a:extLst>
          </p:cNvPr>
          <p:cNvCxnSpPr/>
          <p:nvPr/>
        </p:nvCxnSpPr>
        <p:spPr>
          <a:xfrm flipH="1" flipV="1">
            <a:off x="2828925" y="2609850"/>
            <a:ext cx="990600" cy="1905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6" name="Content Placeholder 2">
            <a:extLst>
              <a:ext uri="{FF2B5EF4-FFF2-40B4-BE49-F238E27FC236}">
                <a16:creationId xmlns:a16="http://schemas.microsoft.com/office/drawing/2014/main" id="{744BC077-F175-D890-33D3-F958DA21E144}"/>
              </a:ext>
            </a:extLst>
          </p:cNvPr>
          <p:cNvSpPr txBox="1">
            <a:spLocks/>
          </p:cNvSpPr>
          <p:nvPr/>
        </p:nvSpPr>
        <p:spPr>
          <a:xfrm>
            <a:off x="2579548" y="5297920"/>
            <a:ext cx="2747664" cy="13411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ea typeface="+mn-lt"/>
                <a:cs typeface="+mn-lt"/>
              </a:rPr>
              <a:t>3.2.1.1.4</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ctr"/>
            <a:r>
              <a:rPr lang="en-US" sz="1200">
                <a:ln>
                  <a:solidFill>
                    <a:prstClr val="black">
                      <a:lumMod val="75000"/>
                      <a:lumOff val="25000"/>
                      <a:alpha val="10000"/>
                    </a:prstClr>
                  </a:solidFill>
                </a:ln>
                <a:effectLst/>
                <a:ea typeface="+mn-lt"/>
                <a:cs typeface="+mn-lt"/>
              </a:rPr>
              <a:t>The gate icon shall be configurable to show the name of the gate with the icon</a:t>
            </a:r>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p:txBody>
      </p:sp>
      <p:cxnSp>
        <p:nvCxnSpPr>
          <p:cNvPr id="17" name="Straight Arrow Connector 16">
            <a:extLst>
              <a:ext uri="{FF2B5EF4-FFF2-40B4-BE49-F238E27FC236}">
                <a16:creationId xmlns:a16="http://schemas.microsoft.com/office/drawing/2014/main" id="{9BCF4212-F53E-2DCC-A04A-54D9FFBC5751}"/>
              </a:ext>
            </a:extLst>
          </p:cNvPr>
          <p:cNvCxnSpPr/>
          <p:nvPr/>
        </p:nvCxnSpPr>
        <p:spPr>
          <a:xfrm>
            <a:off x="3829050" y="2628900"/>
            <a:ext cx="19050" cy="272415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C94D6A2-6589-F73D-1FCC-3997D28C65C8}"/>
              </a:ext>
            </a:extLst>
          </p:cNvPr>
          <p:cNvSpPr txBox="1">
            <a:spLocks/>
          </p:cNvSpPr>
          <p:nvPr/>
        </p:nvSpPr>
        <p:spPr>
          <a:xfrm>
            <a:off x="6580048" y="5355069"/>
            <a:ext cx="2747664" cy="134111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ea typeface="+mn-lt"/>
                <a:cs typeface="+mn-lt"/>
              </a:rPr>
              <a:t>3.2.1.1.5</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ctr"/>
            <a:r>
              <a:rPr lang="en-US" sz="1200">
                <a:ln>
                  <a:solidFill>
                    <a:prstClr val="black">
                      <a:lumMod val="75000"/>
                      <a:lumOff val="25000"/>
                      <a:alpha val="10000"/>
                    </a:prstClr>
                  </a:solidFill>
                </a:ln>
                <a:effectLst/>
                <a:ea typeface="+mn-lt"/>
                <a:cs typeface="+mn-lt"/>
              </a:rPr>
              <a:t>The gate icon shall be configurable to show the state of the gate (e.g., open or close) </a:t>
            </a:r>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a:p>
            <a:pPr indent="-305435"/>
            <a:endParaRPr lang="en-US" sz="2800">
              <a:ln>
                <a:solidFill>
                  <a:prstClr val="black">
                    <a:lumMod val="75000"/>
                    <a:lumOff val="25000"/>
                    <a:alpha val="10000"/>
                  </a:prstClr>
                </a:solidFill>
              </a:ln>
              <a:effectLst/>
            </a:endParaRPr>
          </a:p>
        </p:txBody>
      </p:sp>
      <p:cxnSp>
        <p:nvCxnSpPr>
          <p:cNvPr id="19" name="Straight Arrow Connector 18">
            <a:extLst>
              <a:ext uri="{FF2B5EF4-FFF2-40B4-BE49-F238E27FC236}">
                <a16:creationId xmlns:a16="http://schemas.microsoft.com/office/drawing/2014/main" id="{0E071A9E-4DDF-E0BC-5B03-DE00B614DF38}"/>
              </a:ext>
            </a:extLst>
          </p:cNvPr>
          <p:cNvCxnSpPr>
            <a:cxnSpLocks/>
          </p:cNvCxnSpPr>
          <p:nvPr/>
        </p:nvCxnSpPr>
        <p:spPr>
          <a:xfrm flipH="1" flipV="1">
            <a:off x="6617772" y="4876058"/>
            <a:ext cx="1507053" cy="1979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AF13368-E6CD-E0FB-36C2-5959D4473F4A}"/>
              </a:ext>
            </a:extLst>
          </p:cNvPr>
          <p:cNvCxnSpPr>
            <a:cxnSpLocks/>
          </p:cNvCxnSpPr>
          <p:nvPr/>
        </p:nvCxnSpPr>
        <p:spPr>
          <a:xfrm>
            <a:off x="8143875" y="4895850"/>
            <a:ext cx="19050" cy="45720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20" descr="A close-up of a sign&#10;&#10;Description automatically generated">
            <a:extLst>
              <a:ext uri="{FF2B5EF4-FFF2-40B4-BE49-F238E27FC236}">
                <a16:creationId xmlns:a16="http://schemas.microsoft.com/office/drawing/2014/main" id="{7343BC71-D916-7AA1-6DAC-C2312A718465}"/>
              </a:ext>
            </a:extLst>
          </p:cNvPr>
          <p:cNvPicPr>
            <a:picLocks noChangeAspect="1"/>
          </p:cNvPicPr>
          <p:nvPr/>
        </p:nvPicPr>
        <p:blipFill>
          <a:blip r:embed="rId5"/>
          <a:stretch>
            <a:fillRect/>
          </a:stretch>
        </p:blipFill>
        <p:spPr>
          <a:xfrm>
            <a:off x="8732322" y="2383971"/>
            <a:ext cx="2743200" cy="2743200"/>
          </a:xfrm>
          <a:prstGeom prst="rect">
            <a:avLst/>
          </a:prstGeom>
        </p:spPr>
      </p:pic>
      <p:cxnSp>
        <p:nvCxnSpPr>
          <p:cNvPr id="25" name="Straight Arrow Connector 24">
            <a:extLst>
              <a:ext uri="{FF2B5EF4-FFF2-40B4-BE49-F238E27FC236}">
                <a16:creationId xmlns:a16="http://schemas.microsoft.com/office/drawing/2014/main" id="{EE4B2CE6-37D1-E523-325A-F2B3FE4C644D}"/>
              </a:ext>
            </a:extLst>
          </p:cNvPr>
          <p:cNvCxnSpPr>
            <a:cxnSpLocks/>
          </p:cNvCxnSpPr>
          <p:nvPr/>
        </p:nvCxnSpPr>
        <p:spPr>
          <a:xfrm flipH="1">
            <a:off x="6934447" y="3876553"/>
            <a:ext cx="299729" cy="989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4EA03E2-3149-1A4D-CC79-6F688454B1DF}"/>
              </a:ext>
            </a:extLst>
          </p:cNvPr>
          <p:cNvCxnSpPr>
            <a:cxnSpLocks/>
          </p:cNvCxnSpPr>
          <p:nvPr/>
        </p:nvCxnSpPr>
        <p:spPr>
          <a:xfrm flipH="1">
            <a:off x="7255825" y="2259278"/>
            <a:ext cx="5938" cy="1617025"/>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540700-139A-1A6E-8E82-D6EF6E51C93C}"/>
              </a:ext>
            </a:extLst>
          </p:cNvPr>
          <p:cNvCxnSpPr>
            <a:cxnSpLocks/>
          </p:cNvCxnSpPr>
          <p:nvPr/>
        </p:nvCxnSpPr>
        <p:spPr>
          <a:xfrm>
            <a:off x="9312358" y="3629150"/>
            <a:ext cx="353413" cy="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B031F550-0617-AE7D-2780-5E142D638B81}"/>
              </a:ext>
            </a:extLst>
          </p:cNvPr>
          <p:cNvCxnSpPr>
            <a:cxnSpLocks/>
          </p:cNvCxnSpPr>
          <p:nvPr/>
        </p:nvCxnSpPr>
        <p:spPr>
          <a:xfrm flipH="1">
            <a:off x="9284527" y="2427512"/>
            <a:ext cx="5938" cy="119149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174781-C0ED-1FBC-4038-A36F379BD9D5}"/>
              </a:ext>
            </a:extLst>
          </p:cNvPr>
          <p:cNvCxnSpPr>
            <a:cxnSpLocks/>
          </p:cNvCxnSpPr>
          <p:nvPr/>
        </p:nvCxnSpPr>
        <p:spPr>
          <a:xfrm>
            <a:off x="910565" y="3470812"/>
            <a:ext cx="353413" cy="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700D21C-674C-2B79-FE86-EB62BD7A2380}"/>
              </a:ext>
            </a:extLst>
          </p:cNvPr>
          <p:cNvCxnSpPr>
            <a:cxnSpLocks/>
          </p:cNvCxnSpPr>
          <p:nvPr/>
        </p:nvCxnSpPr>
        <p:spPr>
          <a:xfrm flipH="1">
            <a:off x="882734" y="2269174"/>
            <a:ext cx="5938" cy="119149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6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52" y="479903"/>
            <a:ext cx="10353762" cy="970450"/>
          </a:xfrm>
        </p:spPr>
        <p:txBody>
          <a:bodyPr>
            <a:normAutofit/>
          </a:bodyPr>
          <a:lstStyle/>
          <a:p>
            <a:r>
              <a:rPr lang="en-US">
                <a:effectLst/>
              </a:rPr>
              <a:t>Gates 2</a:t>
            </a:r>
            <a:br>
              <a:rPr lang="en-US">
                <a:ln>
                  <a:solidFill>
                    <a:prstClr val="black">
                      <a:lumMod val="75000"/>
                      <a:lumOff val="25000"/>
                      <a:alpha val="10000"/>
                    </a:prstClr>
                  </a:solidFill>
                </a:ln>
                <a:effectLst/>
              </a:rPr>
            </a:br>
            <a:endParaRPr lang="en-US" sz="1200">
              <a:ln>
                <a:solidFill>
                  <a:prstClr val="black">
                    <a:lumMod val="75000"/>
                    <a:lumOff val="25000"/>
                    <a:alpha val="10000"/>
                  </a:prstClr>
                </a:solidFill>
              </a:ln>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16" name="Content Placeholder 2">
            <a:extLst>
              <a:ext uri="{FF2B5EF4-FFF2-40B4-BE49-F238E27FC236}">
                <a16:creationId xmlns:a16="http://schemas.microsoft.com/office/drawing/2014/main" id="{744BC077-F175-D890-33D3-F958DA21E144}"/>
              </a:ext>
            </a:extLst>
          </p:cNvPr>
          <p:cNvSpPr txBox="1">
            <a:spLocks/>
          </p:cNvSpPr>
          <p:nvPr/>
        </p:nvSpPr>
        <p:spPr>
          <a:xfrm>
            <a:off x="9012016" y="1379063"/>
            <a:ext cx="2757561" cy="195467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3.2.1.1.8  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ea typeface="+mn-lt"/>
              <a:cs typeface="Calibri"/>
            </a:endParaRPr>
          </a:p>
          <a:p>
            <a:pPr marL="0" indent="0" algn="ctr"/>
            <a:r>
              <a:rPr lang="en-US" sz="1200">
                <a:ln>
                  <a:solidFill>
                    <a:prstClr val="black">
                      <a:lumMod val="75000"/>
                      <a:lumOff val="25000"/>
                      <a:alpha val="10000"/>
                    </a:prstClr>
                  </a:solidFill>
                </a:ln>
                <a:effectLst/>
                <a:ea typeface="+mn-lt"/>
                <a:cs typeface="+mn-lt"/>
              </a:rPr>
              <a:t> The operator shall be able to activate a detailed device status window for the selected gate by double left clicking on the icon. This action shall cause a circle to be displayed over the gate icon for as long as the detailed device status window is displayed for that gate.</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lgn="ctr"/>
            <a:endParaRPr lang="en-US" sz="1200">
              <a:ln>
                <a:solidFill>
                  <a:prstClr val="black">
                    <a:lumMod val="75000"/>
                    <a:lumOff val="25000"/>
                    <a:alpha val="10000"/>
                  </a:prstClr>
                </a:solidFill>
              </a:ln>
              <a:effectLst/>
              <a:latin typeface="Calibri"/>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24" name="Picture 24" descr="A close-up of a computer screen&#10;&#10;Description automatically generated">
            <a:extLst>
              <a:ext uri="{FF2B5EF4-FFF2-40B4-BE49-F238E27FC236}">
                <a16:creationId xmlns:a16="http://schemas.microsoft.com/office/drawing/2014/main" id="{D91420AF-D907-2D28-EAA2-6E581CCC8471}"/>
              </a:ext>
            </a:extLst>
          </p:cNvPr>
          <p:cNvPicPr>
            <a:picLocks noChangeAspect="1"/>
          </p:cNvPicPr>
          <p:nvPr/>
        </p:nvPicPr>
        <p:blipFill>
          <a:blip r:embed="rId3"/>
          <a:stretch>
            <a:fillRect/>
          </a:stretch>
        </p:blipFill>
        <p:spPr>
          <a:xfrm>
            <a:off x="9009413" y="3240015"/>
            <a:ext cx="2743200" cy="2871787"/>
          </a:xfrm>
          <a:prstGeom prst="rect">
            <a:avLst/>
          </a:prstGeom>
        </p:spPr>
      </p:pic>
      <p:sp>
        <p:nvSpPr>
          <p:cNvPr id="25" name="Content Placeholder 2">
            <a:extLst>
              <a:ext uri="{FF2B5EF4-FFF2-40B4-BE49-F238E27FC236}">
                <a16:creationId xmlns:a16="http://schemas.microsoft.com/office/drawing/2014/main" id="{E0531AB6-3864-CDB8-D223-CA42BB84AA05}"/>
              </a:ext>
            </a:extLst>
          </p:cNvPr>
          <p:cNvSpPr txBox="1">
            <a:spLocks/>
          </p:cNvSpPr>
          <p:nvPr/>
        </p:nvSpPr>
        <p:spPr>
          <a:xfrm>
            <a:off x="4924925" y="1537399"/>
            <a:ext cx="3242470" cy="163799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3.2.1.1.7  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ea typeface="+mn-lt"/>
              <a:cs typeface="Calibri"/>
            </a:endParaRPr>
          </a:p>
          <a:p>
            <a:pPr marL="171450" indent="-171450" algn="ctr"/>
            <a:r>
              <a:rPr lang="en-US" sz="1200">
                <a:ln>
                  <a:solidFill>
                    <a:prstClr val="black">
                      <a:lumMod val="75000"/>
                      <a:lumOff val="25000"/>
                      <a:alpha val="10000"/>
                    </a:prstClr>
                  </a:solidFill>
                </a:ln>
                <a:effectLst/>
                <a:ea typeface="+mn-lt"/>
                <a:cs typeface="+mn-lt"/>
              </a:rPr>
              <a:t> When the operator moves the mouse over a gate icon a text window shall be displayed showing a summary of the gate status. The details of the summary status display will be defined in the GUI design document.</a:t>
            </a:r>
          </a:p>
          <a:p>
            <a:pPr marL="0" indent="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917003" y="1685840"/>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3.2.1.1.6  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ea typeface="+mn-lt"/>
              <a:cs typeface="Calibri"/>
            </a:endParaRPr>
          </a:p>
          <a:p>
            <a:pPr marL="171450" indent="-171450" algn="ctr"/>
            <a:r>
              <a:rPr lang="en-US" sz="1200">
                <a:ln>
                  <a:solidFill>
                    <a:prstClr val="black">
                      <a:lumMod val="75000"/>
                      <a:lumOff val="25000"/>
                      <a:alpha val="10000"/>
                    </a:prstClr>
                  </a:solidFill>
                </a:ln>
                <a:effectLst/>
                <a:ea typeface="+mn-lt"/>
                <a:cs typeface="+mn-lt"/>
              </a:rPr>
              <a:t> The gate icon shall be configurable to show the status of the gate (operational, failed, or no data). The color of the gate icon shall be changed to show the status of the gate</a:t>
            </a:r>
          </a:p>
          <a:p>
            <a:pPr marL="0" indent="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39" name="Picture 39" descr="A close-up of a computer screen&#10;&#10;Description automatically generated">
            <a:extLst>
              <a:ext uri="{FF2B5EF4-FFF2-40B4-BE49-F238E27FC236}">
                <a16:creationId xmlns:a16="http://schemas.microsoft.com/office/drawing/2014/main" id="{6B293DF2-FBD6-0871-9C48-893332CD6E5F}"/>
              </a:ext>
            </a:extLst>
          </p:cNvPr>
          <p:cNvPicPr>
            <a:picLocks noChangeAspect="1"/>
          </p:cNvPicPr>
          <p:nvPr/>
        </p:nvPicPr>
        <p:blipFill>
          <a:blip r:embed="rId4"/>
          <a:stretch>
            <a:fillRect/>
          </a:stretch>
        </p:blipFill>
        <p:spPr>
          <a:xfrm>
            <a:off x="3358737" y="3309333"/>
            <a:ext cx="3524993" cy="2614399"/>
          </a:xfrm>
          <a:prstGeom prst="rect">
            <a:avLst/>
          </a:prstGeom>
        </p:spPr>
      </p:pic>
      <p:pic>
        <p:nvPicPr>
          <p:cNvPr id="40" name="Picture 40" descr="A close-up of a gate&#10;&#10;Description automatically generated">
            <a:extLst>
              <a:ext uri="{FF2B5EF4-FFF2-40B4-BE49-F238E27FC236}">
                <a16:creationId xmlns:a16="http://schemas.microsoft.com/office/drawing/2014/main" id="{C123FAEE-3326-C48B-1A9D-B83AD5F228D4}"/>
              </a:ext>
            </a:extLst>
          </p:cNvPr>
          <p:cNvPicPr>
            <a:picLocks noChangeAspect="1"/>
          </p:cNvPicPr>
          <p:nvPr/>
        </p:nvPicPr>
        <p:blipFill>
          <a:blip r:embed="rId5"/>
          <a:stretch>
            <a:fillRect/>
          </a:stretch>
        </p:blipFill>
        <p:spPr>
          <a:xfrm>
            <a:off x="466849" y="3311978"/>
            <a:ext cx="2628900" cy="2628900"/>
          </a:xfrm>
          <a:prstGeom prst="rect">
            <a:avLst/>
          </a:prstGeom>
        </p:spPr>
      </p:pic>
      <p:cxnSp>
        <p:nvCxnSpPr>
          <p:cNvPr id="41" name="Straight Arrow Connector 40">
            <a:extLst>
              <a:ext uri="{FF2B5EF4-FFF2-40B4-BE49-F238E27FC236}">
                <a16:creationId xmlns:a16="http://schemas.microsoft.com/office/drawing/2014/main" id="{11D8933A-C4D5-6326-4558-E4F30E5BECF8}"/>
              </a:ext>
            </a:extLst>
          </p:cNvPr>
          <p:cNvCxnSpPr/>
          <p:nvPr/>
        </p:nvCxnSpPr>
        <p:spPr>
          <a:xfrm flipH="1">
            <a:off x="1842655" y="3159824"/>
            <a:ext cx="530432" cy="1943595"/>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CB92D8-83E0-DF7E-146F-7348F557852B}"/>
              </a:ext>
            </a:extLst>
          </p:cNvPr>
          <p:cNvCxnSpPr>
            <a:cxnSpLocks/>
          </p:cNvCxnSpPr>
          <p:nvPr/>
        </p:nvCxnSpPr>
        <p:spPr>
          <a:xfrm>
            <a:off x="3184566" y="3140031"/>
            <a:ext cx="1310244" cy="195349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FD2E91-C4DD-3BED-ECC1-4473655A646E}"/>
              </a:ext>
            </a:extLst>
          </p:cNvPr>
          <p:cNvCxnSpPr>
            <a:cxnSpLocks/>
          </p:cNvCxnSpPr>
          <p:nvPr/>
        </p:nvCxnSpPr>
        <p:spPr>
          <a:xfrm flipH="1">
            <a:off x="6380266" y="3094760"/>
            <a:ext cx="121599" cy="54428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880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52" y="479903"/>
            <a:ext cx="10353762" cy="970450"/>
          </a:xfrm>
        </p:spPr>
        <p:txBody>
          <a:bodyPr>
            <a:normAutofit/>
          </a:bodyPr>
          <a:lstStyle/>
          <a:p>
            <a:r>
              <a:rPr lang="en-US">
                <a:effectLst/>
              </a:rPr>
              <a:t>Gates 3</a:t>
            </a:r>
            <a:br>
              <a:rPr lang="en-US">
                <a:ln>
                  <a:solidFill>
                    <a:prstClr val="black">
                      <a:lumMod val="75000"/>
                      <a:lumOff val="25000"/>
                      <a:alpha val="10000"/>
                    </a:prstClr>
                  </a:solidFill>
                </a:ln>
                <a:effectLst/>
              </a:rPr>
            </a:br>
            <a:endParaRPr lang="en-US" sz="1200">
              <a:ln>
                <a:solidFill>
                  <a:prstClr val="black">
                    <a:lumMod val="75000"/>
                    <a:lumOff val="25000"/>
                    <a:alpha val="10000"/>
                  </a:prstClr>
                </a:solidFill>
              </a:ln>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16" name="Content Placeholder 2">
            <a:extLst>
              <a:ext uri="{FF2B5EF4-FFF2-40B4-BE49-F238E27FC236}">
                <a16:creationId xmlns:a16="http://schemas.microsoft.com/office/drawing/2014/main" id="{744BC077-F175-D890-33D3-F958DA21E144}"/>
              </a:ext>
            </a:extLst>
          </p:cNvPr>
          <p:cNvSpPr txBox="1">
            <a:spLocks/>
          </p:cNvSpPr>
          <p:nvPr/>
        </p:nvSpPr>
        <p:spPr>
          <a:xfrm>
            <a:off x="8180744" y="3427557"/>
            <a:ext cx="2757561" cy="1192672"/>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3.2.1.1.9.1</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mn-lt"/>
              <a:cs typeface="Calibri"/>
            </a:endParaRPr>
          </a:p>
          <a:p>
            <a:pPr marL="0" indent="0" algn="ctr"/>
            <a:r>
              <a:rPr lang="en-US" sz="1200">
                <a:ln>
                  <a:solidFill>
                    <a:prstClr val="black">
                      <a:lumMod val="75000"/>
                      <a:lumOff val="25000"/>
                      <a:alpha val="10000"/>
                    </a:prstClr>
                  </a:solidFill>
                </a:ln>
                <a:effectLst/>
                <a:latin typeface="Calisto MT"/>
                <a:ea typeface="+mn-lt"/>
                <a:cs typeface="Calibri"/>
              </a:rPr>
              <a:t> </a:t>
            </a:r>
            <a:r>
              <a:rPr lang="en-US" sz="1200">
                <a:ln>
                  <a:solidFill>
                    <a:prstClr val="black">
                      <a:lumMod val="75000"/>
                      <a:lumOff val="25000"/>
                      <a:alpha val="10000"/>
                    </a:prstClr>
                  </a:solidFill>
                </a:ln>
                <a:effectLst/>
                <a:latin typeface="Calibri"/>
                <a:ea typeface="+mn-lt"/>
                <a:cs typeface="Calibri"/>
              </a:rPr>
              <a:t>If operation of the device is locked out for safety reasons a command option will be “grayed out”</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ctr"/>
            <a:endParaRPr lang="en-US" sz="1200">
              <a:ln>
                <a:solidFill>
                  <a:prstClr val="black">
                    <a:lumMod val="75000"/>
                    <a:lumOff val="25000"/>
                    <a:alpha val="10000"/>
                  </a:prstClr>
                </a:solidFill>
              </a:ln>
              <a:effectLst/>
              <a:latin typeface="Calibri"/>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25" name="Content Placeholder 2">
            <a:extLst>
              <a:ext uri="{FF2B5EF4-FFF2-40B4-BE49-F238E27FC236}">
                <a16:creationId xmlns:a16="http://schemas.microsoft.com/office/drawing/2014/main" id="{E0531AB6-3864-CDB8-D223-CA42BB84AA05}"/>
              </a:ext>
            </a:extLst>
          </p:cNvPr>
          <p:cNvSpPr txBox="1">
            <a:spLocks/>
          </p:cNvSpPr>
          <p:nvPr/>
        </p:nvSpPr>
        <p:spPr>
          <a:xfrm>
            <a:off x="4489496" y="1458230"/>
            <a:ext cx="5884729" cy="23703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3.2.1.1.9 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ea typeface="+mn-l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device control window for the selected gate by right clicking on the icon. The right click on the icons shall display a pop-up menu of available device actions from which the user may select. This action shall cause a circle to be displayed over the gate icon for as long as the device control window is displayed for that gate.</a:t>
            </a:r>
          </a:p>
          <a:p>
            <a:pPr marL="0" indent="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917003" y="1626463"/>
            <a:ext cx="3242470" cy="1707269"/>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3.2.1.1.8  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ea typeface="+mn-lt"/>
              <a:cs typeface="Calibri"/>
            </a:endParaRPr>
          </a:p>
          <a:p>
            <a:pPr marL="171450" indent="-171450" algn="ct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selected gate by double left clicking on the icon. This action shall cause a circle to be displayed over the gate icon for as long as the detailed device status window is displayed for that gate</a:t>
            </a:r>
            <a:endParaRPr lang="en-US">
              <a:latin typeface="Calibri"/>
              <a:cs typeface="Calibri"/>
            </a:endParaRPr>
          </a:p>
          <a:p>
            <a:pPr marL="0" indent="0" algn="ct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3" name="Picture 3" descr="A screenshot of a computer&#10;&#10;Description automatically generated">
            <a:extLst>
              <a:ext uri="{FF2B5EF4-FFF2-40B4-BE49-F238E27FC236}">
                <a16:creationId xmlns:a16="http://schemas.microsoft.com/office/drawing/2014/main" id="{549B64A7-FC73-74BB-1A5F-726F4F8876FC}"/>
              </a:ext>
            </a:extLst>
          </p:cNvPr>
          <p:cNvPicPr>
            <a:picLocks noChangeAspect="1"/>
          </p:cNvPicPr>
          <p:nvPr/>
        </p:nvPicPr>
        <p:blipFill>
          <a:blip r:embed="rId3"/>
          <a:stretch>
            <a:fillRect/>
          </a:stretch>
        </p:blipFill>
        <p:spPr>
          <a:xfrm>
            <a:off x="1161803" y="3425541"/>
            <a:ext cx="2743200" cy="2837204"/>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5035781F-BEB3-C424-2BE9-1399AA173661}"/>
              </a:ext>
            </a:extLst>
          </p:cNvPr>
          <p:cNvPicPr>
            <a:picLocks noChangeAspect="1"/>
          </p:cNvPicPr>
          <p:nvPr/>
        </p:nvPicPr>
        <p:blipFill>
          <a:blip r:embed="rId4"/>
          <a:stretch>
            <a:fillRect/>
          </a:stretch>
        </p:blipFill>
        <p:spPr>
          <a:xfrm>
            <a:off x="4922322" y="3240360"/>
            <a:ext cx="2743200" cy="3207566"/>
          </a:xfrm>
          <a:prstGeom prst="rect">
            <a:avLst/>
          </a:prstGeom>
        </p:spPr>
      </p:pic>
      <p:cxnSp>
        <p:nvCxnSpPr>
          <p:cNvPr id="7" name="Straight Arrow Connector 6">
            <a:extLst>
              <a:ext uri="{FF2B5EF4-FFF2-40B4-BE49-F238E27FC236}">
                <a16:creationId xmlns:a16="http://schemas.microsoft.com/office/drawing/2014/main" id="{593E3191-0B73-4ED6-05BC-88F3865177F4}"/>
              </a:ext>
            </a:extLst>
          </p:cNvPr>
          <p:cNvCxnSpPr>
            <a:cxnSpLocks/>
          </p:cNvCxnSpPr>
          <p:nvPr/>
        </p:nvCxnSpPr>
        <p:spPr>
          <a:xfrm flipH="1" flipV="1">
            <a:off x="7557902" y="3460917"/>
            <a:ext cx="596611" cy="336467"/>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075D1678-0D36-93B9-623F-8C3DD379575C}"/>
              </a:ext>
            </a:extLst>
          </p:cNvPr>
          <p:cNvSpPr/>
          <p:nvPr/>
        </p:nvSpPr>
        <p:spPr>
          <a:xfrm>
            <a:off x="1382735" y="4127910"/>
            <a:ext cx="1884713" cy="1826821"/>
          </a:xfrm>
          <a:prstGeom prst="ellipse">
            <a:avLst/>
          </a:prstGeom>
          <a:solidFill>
            <a:srgbClr val="000000">
              <a:alpha val="8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22" descr="Cursor outline">
            <a:extLst>
              <a:ext uri="{FF2B5EF4-FFF2-40B4-BE49-F238E27FC236}">
                <a16:creationId xmlns:a16="http://schemas.microsoft.com/office/drawing/2014/main" id="{ADC7C430-391A-6B3A-DC7D-0D1E947B9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3917" y="4753099"/>
            <a:ext cx="835231" cy="835231"/>
          </a:xfrm>
          <a:prstGeom prst="rect">
            <a:avLst/>
          </a:prstGeom>
        </p:spPr>
      </p:pic>
      <p:pic>
        <p:nvPicPr>
          <p:cNvPr id="15" name="Picture 16" descr="A white rectangular box with black text&#10;&#10;Description automatically generated">
            <a:extLst>
              <a:ext uri="{FF2B5EF4-FFF2-40B4-BE49-F238E27FC236}">
                <a16:creationId xmlns:a16="http://schemas.microsoft.com/office/drawing/2014/main" id="{A1CD74D4-F730-8856-4134-36C46BE50BF2}"/>
              </a:ext>
            </a:extLst>
          </p:cNvPr>
          <p:cNvPicPr>
            <a:picLocks noChangeAspect="1"/>
          </p:cNvPicPr>
          <p:nvPr/>
        </p:nvPicPr>
        <p:blipFill>
          <a:blip r:embed="rId7"/>
          <a:stretch>
            <a:fillRect/>
          </a:stretch>
        </p:blipFill>
        <p:spPr>
          <a:xfrm>
            <a:off x="2463821" y="3505262"/>
            <a:ext cx="1534515" cy="1420957"/>
          </a:xfrm>
          <a:prstGeom prst="rect">
            <a:avLst/>
          </a:prstGeom>
        </p:spPr>
      </p:pic>
    </p:spTree>
    <p:extLst>
      <p:ext uri="{BB962C8B-B14F-4D97-AF65-F5344CB8AC3E}">
        <p14:creationId xmlns:p14="http://schemas.microsoft.com/office/powerpoint/2010/main" val="248089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6" descr="A black and grey pole&#10;&#10;Description automatically generated">
            <a:extLst>
              <a:ext uri="{FF2B5EF4-FFF2-40B4-BE49-F238E27FC236}">
                <a16:creationId xmlns:a16="http://schemas.microsoft.com/office/drawing/2014/main" id="{725CC8F7-1407-2C4B-4916-EBCB89FF5F5E}"/>
              </a:ext>
            </a:extLst>
          </p:cNvPr>
          <p:cNvPicPr>
            <a:picLocks noChangeAspect="1"/>
          </p:cNvPicPr>
          <p:nvPr/>
        </p:nvPicPr>
        <p:blipFill>
          <a:blip r:embed="rId2"/>
          <a:stretch>
            <a:fillRect/>
          </a:stretch>
        </p:blipFill>
        <p:spPr>
          <a:xfrm>
            <a:off x="8276202" y="3192140"/>
            <a:ext cx="3435927" cy="3332793"/>
          </a:xfrm>
          <a:prstGeom prst="rect">
            <a:avLst/>
          </a:prstGeom>
        </p:spPr>
      </p:pic>
      <p:pic>
        <p:nvPicPr>
          <p:cNvPr id="18" name="Picture 18" descr="A black cylinder on a red background&#10;&#10;Description automatically generated">
            <a:extLst>
              <a:ext uri="{FF2B5EF4-FFF2-40B4-BE49-F238E27FC236}">
                <a16:creationId xmlns:a16="http://schemas.microsoft.com/office/drawing/2014/main" id="{BC72D53E-FA2A-A9FD-3D27-8DCD96146322}"/>
              </a:ext>
            </a:extLst>
          </p:cNvPr>
          <p:cNvPicPr>
            <a:picLocks noChangeAspect="1"/>
          </p:cNvPicPr>
          <p:nvPr/>
        </p:nvPicPr>
        <p:blipFill>
          <a:blip r:embed="rId3"/>
          <a:stretch>
            <a:fillRect/>
          </a:stretch>
        </p:blipFill>
        <p:spPr>
          <a:xfrm>
            <a:off x="4459905" y="3193720"/>
            <a:ext cx="3272191" cy="3329635"/>
          </a:xfrm>
          <a:prstGeom prst="rect">
            <a:avLst/>
          </a:prstGeom>
        </p:spPr>
      </p:pic>
      <p:pic>
        <p:nvPicPr>
          <p:cNvPr id="3" name="Picture 4" descr="A black and yellow pole with an arrow pointing up&#10;&#10;Description automatically generated">
            <a:extLst>
              <a:ext uri="{FF2B5EF4-FFF2-40B4-BE49-F238E27FC236}">
                <a16:creationId xmlns:a16="http://schemas.microsoft.com/office/drawing/2014/main" id="{621A4030-73F6-C399-A1D0-6599B5F0CA81}"/>
              </a:ext>
            </a:extLst>
          </p:cNvPr>
          <p:cNvPicPr>
            <a:picLocks noChangeAspect="1"/>
          </p:cNvPicPr>
          <p:nvPr/>
        </p:nvPicPr>
        <p:blipFill rotWithShape="1">
          <a:blip r:embed="rId4"/>
          <a:srcRect l="2529" t="1121" r="-230" b="224"/>
          <a:stretch/>
        </p:blipFill>
        <p:spPr>
          <a:xfrm>
            <a:off x="700284" y="3240755"/>
            <a:ext cx="3190238" cy="3292264"/>
          </a:xfrm>
          <a:prstGeom prst="rect">
            <a:avLst/>
          </a:prstGeom>
        </p:spPr>
      </p:pic>
      <p:sp>
        <p:nvSpPr>
          <p:cNvPr id="2" name="Title 1"/>
          <p:cNvSpPr>
            <a:spLocks noGrp="1"/>
          </p:cNvSpPr>
          <p:nvPr>
            <p:ph type="title"/>
          </p:nvPr>
        </p:nvSpPr>
        <p:spPr>
          <a:xfrm>
            <a:off x="918452" y="479903"/>
            <a:ext cx="10353762" cy="970450"/>
          </a:xfrm>
        </p:spPr>
        <p:txBody>
          <a:bodyPr>
            <a:normAutofit/>
          </a:bodyPr>
          <a:lstStyle/>
          <a:p>
            <a:r>
              <a:rPr lang="en-US">
                <a:ln>
                  <a:solidFill>
                    <a:prstClr val="black">
                      <a:lumMod val="75000"/>
                      <a:lumOff val="25000"/>
                      <a:alpha val="10000"/>
                    </a:prstClr>
                  </a:solidFill>
                </a:ln>
                <a:effectLst/>
              </a:rPr>
              <a:t>Popups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646210" y="1629161"/>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3500">
                <a:ln>
                  <a:solidFill>
                    <a:prstClr val="black">
                      <a:lumMod val="75000"/>
                      <a:lumOff val="25000"/>
                      <a:alpha val="10000"/>
                    </a:prstClr>
                  </a:solidFill>
                </a:ln>
                <a:effectLst/>
                <a:latin typeface="Calibri"/>
                <a:ea typeface="+mn-lt"/>
                <a:cs typeface="Calibri"/>
              </a:rPr>
              <a:t>3.2.1.2.7 </a:t>
            </a:r>
          </a:p>
          <a:p>
            <a:pPr marL="171450" indent="-171450" algn="ctr"/>
            <a:r>
              <a:rPr lang="en-US" sz="1200">
                <a:ln>
                  <a:solidFill>
                    <a:prstClr val="black">
                      <a:lumMod val="75000"/>
                      <a:lumOff val="25000"/>
                      <a:alpha val="10000"/>
                    </a:prstClr>
                  </a:solidFill>
                </a:ln>
                <a:effectLst/>
                <a:ea typeface="+mn-lt"/>
                <a:cs typeface="+mn-lt"/>
              </a:rPr>
              <a:t> </a:t>
            </a:r>
            <a:r>
              <a:rPr lang="en-US" sz="1700">
                <a:ln>
                  <a:solidFill>
                    <a:prstClr val="black">
                      <a:lumMod val="75000"/>
                      <a:lumOff val="25000"/>
                      <a:alpha val="10000"/>
                    </a:prstClr>
                  </a:solidFill>
                </a:ln>
                <a:effectLst/>
                <a:ea typeface="+mn-lt"/>
                <a:cs typeface="+mn-lt"/>
              </a:rPr>
              <a:t>When the operator moves the mouse over a popup icon a text window shall be displayed showing a</a:t>
            </a:r>
            <a:br>
              <a:rPr lang="en-US" sz="1700">
                <a:ln>
                  <a:solidFill>
                    <a:prstClr val="black">
                      <a:lumMod val="75000"/>
                      <a:lumOff val="25000"/>
                      <a:alpha val="10000"/>
                    </a:prstClr>
                  </a:solidFill>
                </a:ln>
                <a:effectLst/>
                <a:ea typeface="+mn-lt"/>
                <a:cs typeface="+mn-lt"/>
              </a:rPr>
            </a:br>
            <a:r>
              <a:rPr lang="en-US" sz="1700">
                <a:ln>
                  <a:solidFill>
                    <a:prstClr val="black">
                      <a:lumMod val="75000"/>
                      <a:lumOff val="25000"/>
                      <a:alpha val="10000"/>
                    </a:prstClr>
                  </a:solidFill>
                </a:ln>
                <a:effectLst/>
                <a:ea typeface="+mn-lt"/>
                <a:cs typeface="+mn-lt"/>
              </a:rPr>
              <a:t>summary of the popup group status. The details of the status display will be defined in the GUI</a:t>
            </a:r>
            <a:br>
              <a:rPr lang="en-US" sz="1700">
                <a:ln>
                  <a:solidFill>
                    <a:prstClr val="black">
                      <a:lumMod val="75000"/>
                      <a:lumOff val="25000"/>
                      <a:alpha val="10000"/>
                    </a:prstClr>
                  </a:solidFill>
                </a:ln>
                <a:effectLst/>
                <a:ea typeface="+mn-lt"/>
                <a:cs typeface="+mn-lt"/>
              </a:rPr>
            </a:br>
            <a:r>
              <a:rPr lang="en-US" sz="1700">
                <a:ln>
                  <a:solidFill>
                    <a:prstClr val="black">
                      <a:lumMod val="75000"/>
                      <a:lumOff val="25000"/>
                      <a:alpha val="10000"/>
                    </a:prstClr>
                  </a:solidFill>
                </a:ln>
                <a:effectLst/>
                <a:ea typeface="+mn-lt"/>
                <a:cs typeface="+mn-lt"/>
              </a:rPr>
              <a:t>design document.</a:t>
            </a:r>
            <a:endParaRPr lang="en-US" sz="13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4479600" y="1685839"/>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3.2.1.2.8 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300">
                <a:ln>
                  <a:solidFill>
                    <a:prstClr val="black">
                      <a:lumMod val="75000"/>
                      <a:lumOff val="25000"/>
                      <a:alpha val="10000"/>
                    </a:prstClr>
                  </a:solidFill>
                </a:ln>
                <a:effectLst/>
                <a:ea typeface="+mn-lt"/>
                <a:cs typeface="+mn-lt"/>
              </a:rPr>
              <a:t>The operator shall be able to activate a detailed device status window for the selected popup group by</a:t>
            </a:r>
            <a:br>
              <a:rPr lang="en-US" sz="1300">
                <a:ln>
                  <a:solidFill>
                    <a:prstClr val="black">
                      <a:lumMod val="75000"/>
                      <a:lumOff val="25000"/>
                      <a:alpha val="10000"/>
                    </a:prstClr>
                  </a:solidFill>
                </a:ln>
                <a:effectLst/>
                <a:ea typeface="+mn-lt"/>
                <a:cs typeface="+mn-lt"/>
              </a:rPr>
            </a:br>
            <a:r>
              <a:rPr lang="en-US" sz="1300">
                <a:ln>
                  <a:solidFill>
                    <a:prstClr val="black">
                      <a:lumMod val="75000"/>
                      <a:lumOff val="25000"/>
                      <a:alpha val="10000"/>
                    </a:prstClr>
                  </a:solidFill>
                </a:ln>
                <a:effectLst/>
                <a:ea typeface="+mn-lt"/>
                <a:cs typeface="+mn-lt"/>
              </a:rPr>
              <a:t>double left clicking on the icon. A circle shall be displayed over the icon as long as the detailed status</a:t>
            </a:r>
            <a:br>
              <a:rPr lang="en-US" sz="1300">
                <a:ln>
                  <a:solidFill>
                    <a:prstClr val="black">
                      <a:lumMod val="75000"/>
                      <a:lumOff val="25000"/>
                      <a:alpha val="10000"/>
                    </a:prstClr>
                  </a:solidFill>
                </a:ln>
                <a:effectLst/>
                <a:ea typeface="+mn-lt"/>
                <a:cs typeface="+mn-lt"/>
              </a:rPr>
            </a:br>
            <a:r>
              <a:rPr lang="en-US" sz="1300">
                <a:ln>
                  <a:solidFill>
                    <a:prstClr val="black">
                      <a:lumMod val="75000"/>
                      <a:lumOff val="25000"/>
                      <a:alpha val="10000"/>
                    </a:prstClr>
                  </a:solidFill>
                </a:ln>
                <a:effectLst/>
                <a:ea typeface="+mn-lt"/>
                <a:cs typeface="+mn-lt"/>
              </a:rPr>
              <a:t>window is displayed for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8372367" y="1566186"/>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200">
                <a:ln>
                  <a:solidFill>
                    <a:prstClr val="black">
                      <a:lumMod val="75000"/>
                      <a:lumOff val="25000"/>
                      <a:alpha val="10000"/>
                    </a:prstClr>
                  </a:solidFill>
                </a:ln>
                <a:effectLst/>
                <a:latin typeface="Calibri"/>
                <a:ea typeface="+mn-lt"/>
                <a:cs typeface="Calibri"/>
              </a:rPr>
              <a:t>3.2.1.2.9.1 </a:t>
            </a:r>
            <a:endParaRPr lang="en-US" sz="2200">
              <a:ln>
                <a:solidFill>
                  <a:prstClr val="black">
                    <a:lumMod val="75000"/>
                    <a:lumOff val="25000"/>
                    <a:alpha val="10000"/>
                  </a:prstClr>
                </a:solidFill>
              </a:ln>
              <a:effectLst>
                <a:outerShdw blurRad="9525" dist="25400" dir="14640000" algn="tl" rotWithShape="0">
                  <a:prstClr val="black">
                    <a:alpha val="30000"/>
                  </a:prstClr>
                </a:outerShdw>
              </a:effectLst>
              <a:latin typeface="Calibri"/>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300">
                <a:ln>
                  <a:solidFill>
                    <a:prstClr val="black">
                      <a:lumMod val="75000"/>
                      <a:lumOff val="25000"/>
                      <a:alpha val="10000"/>
                    </a:prstClr>
                  </a:solidFill>
                </a:ln>
                <a:effectLst/>
                <a:ea typeface="+mn-lt"/>
                <a:cs typeface="+mn-lt"/>
              </a:rPr>
              <a:t>If operation of the device is locked out for safety reasons a command option will be “grayed out”</a:t>
            </a:r>
            <a:br>
              <a:rPr lang="en-US" sz="1300">
                <a:ln>
                  <a:solidFill>
                    <a:prstClr val="black">
                      <a:lumMod val="75000"/>
                      <a:lumOff val="25000"/>
                      <a:alpha val="10000"/>
                    </a:prstClr>
                  </a:solidFill>
                </a:ln>
                <a:effectLst/>
                <a:ea typeface="+mn-lt"/>
                <a:cs typeface="+mn-lt"/>
              </a:rPr>
            </a:br>
            <a:r>
              <a:rPr lang="en-US" sz="1300">
                <a:ln>
                  <a:solidFill>
                    <a:prstClr val="black">
                      <a:lumMod val="75000"/>
                      <a:lumOff val="25000"/>
                      <a:alpha val="10000"/>
                    </a:prstClr>
                  </a:solidFill>
                </a:ln>
                <a:effectLst/>
                <a:ea typeface="+mn-lt"/>
                <a:cs typeface="+mn-lt"/>
              </a:rPr>
              <a:t>and not selectable.</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4" name="Oval 3">
            <a:extLst>
              <a:ext uri="{FF2B5EF4-FFF2-40B4-BE49-F238E27FC236}">
                <a16:creationId xmlns:a16="http://schemas.microsoft.com/office/drawing/2014/main" id="{971A5F03-C576-1DFD-43DD-587636336082}"/>
              </a:ext>
            </a:extLst>
          </p:cNvPr>
          <p:cNvSpPr/>
          <p:nvPr/>
        </p:nvSpPr>
        <p:spPr>
          <a:xfrm>
            <a:off x="1028275" y="3748261"/>
            <a:ext cx="2470382" cy="2368407"/>
          </a:xfrm>
          <a:prstGeom prst="ellipse">
            <a:avLst/>
          </a:prstGeom>
          <a:solidFill>
            <a:srgbClr val="000000">
              <a:alpha val="8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22" descr="Cursor outline">
            <a:extLst>
              <a:ext uri="{FF2B5EF4-FFF2-40B4-BE49-F238E27FC236}">
                <a16:creationId xmlns:a16="http://schemas.microsoft.com/office/drawing/2014/main" id="{A52D2A5C-FA61-45F5-5BD1-15FFD9AE2C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00000">
            <a:off x="2260630" y="4814276"/>
            <a:ext cx="835231" cy="835231"/>
          </a:xfrm>
          <a:prstGeom prst="rect">
            <a:avLst/>
          </a:prstGeom>
        </p:spPr>
      </p:pic>
      <p:cxnSp>
        <p:nvCxnSpPr>
          <p:cNvPr id="15" name="Straight Arrow Connector 14">
            <a:extLst>
              <a:ext uri="{FF2B5EF4-FFF2-40B4-BE49-F238E27FC236}">
                <a16:creationId xmlns:a16="http://schemas.microsoft.com/office/drawing/2014/main" id="{2ED8BF63-4CFF-28FC-FE79-71392AE529A4}"/>
              </a:ext>
            </a:extLst>
          </p:cNvPr>
          <p:cNvCxnSpPr/>
          <p:nvPr/>
        </p:nvCxnSpPr>
        <p:spPr>
          <a:xfrm flipH="1" flipV="1">
            <a:off x="3384946" y="4253503"/>
            <a:ext cx="814270" cy="645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DAF4B3EE-FA63-927B-8505-D48951C71336}"/>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5CAE2CF0-C814-5108-D73B-9F428247D54C}"/>
              </a:ext>
            </a:extLst>
          </p:cNvPr>
          <p:cNvSpPr txBox="1"/>
          <p:nvPr/>
        </p:nvSpPr>
        <p:spPr>
          <a:xfrm>
            <a:off x="4867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7D0A95B4-33B1-1E90-2A06-9C169EF180C3}"/>
              </a:ext>
            </a:extLst>
          </p:cNvPr>
          <p:cNvSpPr txBox="1"/>
          <p:nvPr/>
        </p:nvSpPr>
        <p:spPr>
          <a:xfrm>
            <a:off x="5079423" y="307681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Oval 21">
            <a:extLst>
              <a:ext uri="{FF2B5EF4-FFF2-40B4-BE49-F238E27FC236}">
                <a16:creationId xmlns:a16="http://schemas.microsoft.com/office/drawing/2014/main" id="{AEBDADC2-6DB8-E630-7EBB-495F27EE20FE}"/>
              </a:ext>
            </a:extLst>
          </p:cNvPr>
          <p:cNvSpPr/>
          <p:nvPr/>
        </p:nvSpPr>
        <p:spPr>
          <a:xfrm>
            <a:off x="8736440" y="3672690"/>
            <a:ext cx="2470382" cy="2368407"/>
          </a:xfrm>
          <a:prstGeom prst="ellipse">
            <a:avLst/>
          </a:prstGeom>
          <a:solidFill>
            <a:srgbClr val="000000">
              <a:alpha val="8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802A089-4BFE-0715-8F79-F2BCD3C565BE}"/>
              </a:ext>
            </a:extLst>
          </p:cNvPr>
          <p:cNvSpPr/>
          <p:nvPr/>
        </p:nvSpPr>
        <p:spPr>
          <a:xfrm>
            <a:off x="4857167" y="3704177"/>
            <a:ext cx="2470382" cy="2368407"/>
          </a:xfrm>
          <a:prstGeom prst="ellipse">
            <a:avLst/>
          </a:prstGeom>
          <a:solidFill>
            <a:srgbClr val="000000">
              <a:alpha val="8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A screen shot of a phone&#10;&#10;Description automatically generated">
            <a:extLst>
              <a:ext uri="{FF2B5EF4-FFF2-40B4-BE49-F238E27FC236}">
                <a16:creationId xmlns:a16="http://schemas.microsoft.com/office/drawing/2014/main" id="{D2CA8693-D93F-61D7-D95F-7570E16A86D6}"/>
              </a:ext>
            </a:extLst>
          </p:cNvPr>
          <p:cNvPicPr>
            <a:picLocks noChangeAspect="1"/>
          </p:cNvPicPr>
          <p:nvPr/>
        </p:nvPicPr>
        <p:blipFill>
          <a:blip r:embed="rId8"/>
          <a:stretch>
            <a:fillRect/>
          </a:stretch>
        </p:blipFill>
        <p:spPr>
          <a:xfrm>
            <a:off x="10682986" y="3797449"/>
            <a:ext cx="880473" cy="1043499"/>
          </a:xfrm>
          <a:prstGeom prst="rect">
            <a:avLst/>
          </a:prstGeom>
        </p:spPr>
      </p:pic>
      <p:pic>
        <p:nvPicPr>
          <p:cNvPr id="20" name="Graphic 22" descr="Cursor outline">
            <a:extLst>
              <a:ext uri="{FF2B5EF4-FFF2-40B4-BE49-F238E27FC236}">
                <a16:creationId xmlns:a16="http://schemas.microsoft.com/office/drawing/2014/main" id="{5D85D916-B5AF-FE1E-7712-5AA3D34F60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
            <a:off x="10441109" y="4726110"/>
            <a:ext cx="835231" cy="835231"/>
          </a:xfrm>
          <a:prstGeom prst="rect">
            <a:avLst/>
          </a:prstGeom>
        </p:spPr>
      </p:pic>
      <p:pic>
        <p:nvPicPr>
          <p:cNvPr id="10" name="Graphic 22" descr="Cursor outline">
            <a:extLst>
              <a:ext uri="{FF2B5EF4-FFF2-40B4-BE49-F238E27FC236}">
                <a16:creationId xmlns:a16="http://schemas.microsoft.com/office/drawing/2014/main" id="{38F190CF-BDA5-5132-E041-7C9A009D90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60000">
            <a:off x="6366614" y="4530887"/>
            <a:ext cx="835231" cy="835231"/>
          </a:xfrm>
          <a:prstGeom prst="rect">
            <a:avLst/>
          </a:prstGeom>
        </p:spPr>
      </p:pic>
      <p:pic>
        <p:nvPicPr>
          <p:cNvPr id="13" name="Picture 13" descr="A white rectangular box with black text&#10;&#10;Description automatically generated">
            <a:extLst>
              <a:ext uri="{FF2B5EF4-FFF2-40B4-BE49-F238E27FC236}">
                <a16:creationId xmlns:a16="http://schemas.microsoft.com/office/drawing/2014/main" id="{ACCD4263-A6E7-1182-4B86-CC3B9A51CC63}"/>
              </a:ext>
            </a:extLst>
          </p:cNvPr>
          <p:cNvPicPr>
            <a:picLocks noChangeAspect="1"/>
          </p:cNvPicPr>
          <p:nvPr/>
        </p:nvPicPr>
        <p:blipFill>
          <a:blip r:embed="rId9"/>
          <a:stretch>
            <a:fillRect/>
          </a:stretch>
        </p:blipFill>
        <p:spPr>
          <a:xfrm>
            <a:off x="2520499" y="4100298"/>
            <a:ext cx="880473" cy="829149"/>
          </a:xfrm>
          <a:prstGeom prst="rect">
            <a:avLst/>
          </a:prstGeom>
        </p:spPr>
      </p:pic>
      <p:cxnSp>
        <p:nvCxnSpPr>
          <p:cNvPr id="23" name="Straight Arrow Connector 22">
            <a:extLst>
              <a:ext uri="{FF2B5EF4-FFF2-40B4-BE49-F238E27FC236}">
                <a16:creationId xmlns:a16="http://schemas.microsoft.com/office/drawing/2014/main" id="{B4CF7945-C236-719D-45E4-4D14DDC03609}"/>
              </a:ext>
            </a:extLst>
          </p:cNvPr>
          <p:cNvCxnSpPr>
            <a:cxnSpLocks/>
          </p:cNvCxnSpPr>
          <p:nvPr/>
        </p:nvCxnSpPr>
        <p:spPr>
          <a:xfrm flipH="1">
            <a:off x="8662228" y="2616306"/>
            <a:ext cx="20783" cy="136010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858558E1-DB85-BBB5-8E1B-F9827725E767}"/>
              </a:ext>
            </a:extLst>
          </p:cNvPr>
          <p:cNvCxnSpPr>
            <a:cxnSpLocks/>
          </p:cNvCxnSpPr>
          <p:nvPr/>
        </p:nvCxnSpPr>
        <p:spPr>
          <a:xfrm flipH="1">
            <a:off x="11300888" y="2691875"/>
            <a:ext cx="1891" cy="1152287"/>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1" name="Picture 11" descr="A white rectangular box with black text&#10;&#10;Description automatically generated">
            <a:extLst>
              <a:ext uri="{FF2B5EF4-FFF2-40B4-BE49-F238E27FC236}">
                <a16:creationId xmlns:a16="http://schemas.microsoft.com/office/drawing/2014/main" id="{42E8071D-E327-FA96-2A87-B7B355F2D834}"/>
              </a:ext>
            </a:extLst>
          </p:cNvPr>
          <p:cNvPicPr>
            <a:picLocks noChangeAspect="1"/>
          </p:cNvPicPr>
          <p:nvPr/>
        </p:nvPicPr>
        <p:blipFill>
          <a:blip r:embed="rId10"/>
          <a:stretch>
            <a:fillRect/>
          </a:stretch>
        </p:blipFill>
        <p:spPr>
          <a:xfrm>
            <a:off x="6609389" y="3671695"/>
            <a:ext cx="1069398" cy="986428"/>
          </a:xfrm>
          <a:prstGeom prst="rect">
            <a:avLst/>
          </a:prstGeom>
        </p:spPr>
      </p:pic>
      <p:cxnSp>
        <p:nvCxnSpPr>
          <p:cNvPr id="19" name="Straight Arrow Connector 18">
            <a:extLst>
              <a:ext uri="{FF2B5EF4-FFF2-40B4-BE49-F238E27FC236}">
                <a16:creationId xmlns:a16="http://schemas.microsoft.com/office/drawing/2014/main" id="{A95AE358-AF39-E623-5CD9-5E74AEBEA49C}"/>
              </a:ext>
            </a:extLst>
          </p:cNvPr>
          <p:cNvCxnSpPr>
            <a:cxnSpLocks/>
          </p:cNvCxnSpPr>
          <p:nvPr/>
        </p:nvCxnSpPr>
        <p:spPr>
          <a:xfrm flipH="1">
            <a:off x="7396424" y="2666685"/>
            <a:ext cx="1891" cy="1152287"/>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F3DDC0AC-AE08-5972-C528-4E22E9B02C88}"/>
              </a:ext>
            </a:extLst>
          </p:cNvPr>
          <p:cNvSpPr txBox="1"/>
          <p:nvPr/>
        </p:nvSpPr>
        <p:spPr>
          <a:xfrm>
            <a:off x="8400893" y="-44084"/>
            <a:ext cx="3312496"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ea typeface="+mn-lt"/>
                <a:cs typeface="+mn-lt"/>
              </a:rPr>
              <a:t>3.2.1.2.9</a:t>
            </a:r>
          </a:p>
          <a:p>
            <a:endParaRPr lang="en-US" sz="1300">
              <a:ea typeface="+mn-lt"/>
              <a:cs typeface="+mn-lt"/>
            </a:endParaRPr>
          </a:p>
          <a:p>
            <a:pPr marL="228600" indent="-228600">
              <a:buFont typeface="Wingdings"/>
              <a:buChar char="§"/>
            </a:pPr>
            <a:r>
              <a:rPr lang="en-US" sz="1000">
                <a:ea typeface="+mn-lt"/>
                <a:cs typeface="+mn-lt"/>
              </a:rPr>
              <a:t>The operator shall be able to activate a device control window for the selected popup by right clicking</a:t>
            </a:r>
            <a:br>
              <a:rPr lang="en-US" sz="1000">
                <a:ea typeface="+mn-lt"/>
                <a:cs typeface="+mn-lt"/>
              </a:rPr>
            </a:br>
            <a:r>
              <a:rPr lang="en-US" sz="1000">
                <a:ea typeface="+mn-lt"/>
                <a:cs typeface="+mn-lt"/>
              </a:rPr>
              <a:t>on the icon. The right click on the icon shall display a pop-up menu of available device actions from</a:t>
            </a:r>
            <a:br>
              <a:rPr lang="en-US" sz="1000">
                <a:ea typeface="+mn-lt"/>
                <a:cs typeface="+mn-lt"/>
              </a:rPr>
            </a:br>
            <a:r>
              <a:rPr lang="en-US" sz="1000">
                <a:ea typeface="+mn-lt"/>
                <a:cs typeface="+mn-lt"/>
              </a:rPr>
              <a:t>which the user may select. A circle shall be displayed over the icon as long as the device control</a:t>
            </a:r>
            <a:br>
              <a:rPr lang="en-US" sz="1000">
                <a:ea typeface="+mn-lt"/>
                <a:cs typeface="+mn-lt"/>
              </a:rPr>
            </a:br>
            <a:r>
              <a:rPr lang="en-US" sz="1000">
                <a:ea typeface="+mn-lt"/>
                <a:cs typeface="+mn-lt"/>
              </a:rPr>
              <a:t>window is displayed for the icon.</a:t>
            </a:r>
            <a:endParaRPr lang="en-US" sz="1000"/>
          </a:p>
        </p:txBody>
      </p:sp>
    </p:spTree>
    <p:extLst>
      <p:ext uri="{BB962C8B-B14F-4D97-AF65-F5344CB8AC3E}">
        <p14:creationId xmlns:p14="http://schemas.microsoft.com/office/powerpoint/2010/main" val="78210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9" descr="A sign with a black background&#10;&#10;Description automatically generated">
            <a:extLst>
              <a:ext uri="{FF2B5EF4-FFF2-40B4-BE49-F238E27FC236}">
                <a16:creationId xmlns:a16="http://schemas.microsoft.com/office/drawing/2014/main" id="{B96B1CFB-BE45-E56F-6273-09DA0F05A294}"/>
              </a:ext>
            </a:extLst>
          </p:cNvPr>
          <p:cNvPicPr>
            <a:picLocks noChangeAspect="1"/>
          </p:cNvPicPr>
          <p:nvPr/>
        </p:nvPicPr>
        <p:blipFill>
          <a:blip r:embed="rId2"/>
          <a:stretch>
            <a:fillRect/>
          </a:stretch>
        </p:blipFill>
        <p:spPr>
          <a:xfrm>
            <a:off x="4991596" y="2037306"/>
            <a:ext cx="2208811" cy="2248999"/>
          </a:xfrm>
          <a:prstGeom prst="rect">
            <a:avLst/>
          </a:prstGeom>
        </p:spPr>
      </p:pic>
      <p:sp>
        <p:nvSpPr>
          <p:cNvPr id="2" name="Title 1"/>
          <p:cNvSpPr>
            <a:spLocks noGrp="1"/>
          </p:cNvSpPr>
          <p:nvPr>
            <p:ph type="title"/>
          </p:nvPr>
        </p:nvSpPr>
        <p:spPr>
          <a:xfrm>
            <a:off x="918452" y="-14902"/>
            <a:ext cx="10353762" cy="970450"/>
          </a:xfrm>
        </p:spPr>
        <p:txBody>
          <a:bodyPr>
            <a:normAutofit/>
          </a:bodyPr>
          <a:lstStyle/>
          <a:p>
            <a:r>
              <a:rPr lang="en-US">
                <a:ln>
                  <a:solidFill>
                    <a:prstClr val="black">
                      <a:lumMod val="75000"/>
                      <a:lumOff val="25000"/>
                      <a:alpha val="10000"/>
                    </a:prstClr>
                  </a:solidFill>
                </a:ln>
                <a:effectLst/>
              </a:rPr>
              <a:t>CMS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827938" y="814983"/>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3.2.1.3.1 </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changeable message signs</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4479600" y="775397"/>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3.2.1.3.2</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An icon shall be selected during detailed design to indicate a changeable message sign that is displaying a message</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9" name="Content Placeholder 2">
            <a:extLst>
              <a:ext uri="{FF2B5EF4-FFF2-40B4-BE49-F238E27FC236}">
                <a16:creationId xmlns:a16="http://schemas.microsoft.com/office/drawing/2014/main" id="{ABB58ED7-7565-C90F-4483-13C3C80538A9}"/>
              </a:ext>
            </a:extLst>
          </p:cNvPr>
          <p:cNvSpPr txBox="1">
            <a:spLocks/>
          </p:cNvSpPr>
          <p:nvPr/>
        </p:nvSpPr>
        <p:spPr>
          <a:xfrm>
            <a:off x="827937" y="4575501"/>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3.2.1.3.3</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CMS icon shall be configurable to display the name of the sign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pic>
        <p:nvPicPr>
          <p:cNvPr id="11" name="Picture 11" descr="A sign with a black background&#10;&#10;Description automatically generated">
            <a:extLst>
              <a:ext uri="{FF2B5EF4-FFF2-40B4-BE49-F238E27FC236}">
                <a16:creationId xmlns:a16="http://schemas.microsoft.com/office/drawing/2014/main" id="{8575A408-64E6-7321-1277-4C2007EFF926}"/>
              </a:ext>
            </a:extLst>
          </p:cNvPr>
          <p:cNvPicPr>
            <a:picLocks noChangeAspect="1"/>
          </p:cNvPicPr>
          <p:nvPr/>
        </p:nvPicPr>
        <p:blipFill>
          <a:blip r:embed="rId4"/>
          <a:stretch>
            <a:fillRect/>
          </a:stretch>
        </p:blipFill>
        <p:spPr>
          <a:xfrm>
            <a:off x="1320140" y="2037608"/>
            <a:ext cx="2248395" cy="2248395"/>
          </a:xfrm>
          <a:prstGeom prst="rect">
            <a:avLst/>
          </a:prstGeom>
        </p:spPr>
      </p:pic>
      <p:sp>
        <p:nvSpPr>
          <p:cNvPr id="12" name="Content Placeholder 2">
            <a:extLst>
              <a:ext uri="{FF2B5EF4-FFF2-40B4-BE49-F238E27FC236}">
                <a16:creationId xmlns:a16="http://schemas.microsoft.com/office/drawing/2014/main" id="{0C6849A8-6E3B-3617-4E3F-AF2A7736989F}"/>
              </a:ext>
            </a:extLst>
          </p:cNvPr>
          <p:cNvSpPr txBox="1">
            <a:spLocks/>
          </p:cNvSpPr>
          <p:nvPr/>
        </p:nvSpPr>
        <p:spPr>
          <a:xfrm>
            <a:off x="4538976" y="4575501"/>
            <a:ext cx="3242470" cy="13905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3.2.1.3.4</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CMS icon shall be configurable to display an abbreviated message text with the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3" name="Content Placeholder 2">
            <a:extLst>
              <a:ext uri="{FF2B5EF4-FFF2-40B4-BE49-F238E27FC236}">
                <a16:creationId xmlns:a16="http://schemas.microsoft.com/office/drawing/2014/main" id="{58B50FB3-D047-3D90-5B98-2BA472FE52D9}"/>
              </a:ext>
            </a:extLst>
          </p:cNvPr>
          <p:cNvSpPr txBox="1">
            <a:spLocks/>
          </p:cNvSpPr>
          <p:nvPr/>
        </p:nvSpPr>
        <p:spPr>
          <a:xfrm>
            <a:off x="8151053" y="775397"/>
            <a:ext cx="3242470" cy="217238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3.2.1.3.5</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CMS icon shall be configurable to display the status of the sign associated with the icon. The CMS icon color shall represent the operational status of the CMS sign: green for operational, yellow for operational with errors, gray for no communications and red for failed</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15" name="Straight Arrow Connector 14">
            <a:extLst>
              <a:ext uri="{FF2B5EF4-FFF2-40B4-BE49-F238E27FC236}">
                <a16:creationId xmlns:a16="http://schemas.microsoft.com/office/drawing/2014/main" id="{36A477B4-811D-DFDA-0A43-9E54FFE65688}"/>
              </a:ext>
            </a:extLst>
          </p:cNvPr>
          <p:cNvCxnSpPr/>
          <p:nvPr/>
        </p:nvCxnSpPr>
        <p:spPr>
          <a:xfrm flipV="1">
            <a:off x="1385084" y="2214006"/>
            <a:ext cx="602672" cy="9154"/>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A6091C8-4D40-EA08-9C13-CD0ECBEC3794}"/>
              </a:ext>
            </a:extLst>
          </p:cNvPr>
          <p:cNvCxnSpPr/>
          <p:nvPr/>
        </p:nvCxnSpPr>
        <p:spPr>
          <a:xfrm flipH="1">
            <a:off x="1383971" y="2213265"/>
            <a:ext cx="742" cy="272415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5228A8-9119-9143-E3F7-10E4E8E7C20D}"/>
              </a:ext>
            </a:extLst>
          </p:cNvPr>
          <p:cNvCxnSpPr/>
          <p:nvPr/>
        </p:nvCxnSpPr>
        <p:spPr>
          <a:xfrm flipH="1" flipV="1">
            <a:off x="6064951" y="2629642"/>
            <a:ext cx="990600" cy="1905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8C37BB9-869B-5445-E2E1-3E60F62FFEBA}"/>
              </a:ext>
            </a:extLst>
          </p:cNvPr>
          <p:cNvCxnSpPr/>
          <p:nvPr/>
        </p:nvCxnSpPr>
        <p:spPr>
          <a:xfrm flipH="1">
            <a:off x="7044542" y="2638796"/>
            <a:ext cx="20534" cy="2298618"/>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2" descr="A sign with a black background&#10;&#10;Description automatically generated">
            <a:extLst>
              <a:ext uri="{FF2B5EF4-FFF2-40B4-BE49-F238E27FC236}">
                <a16:creationId xmlns:a16="http://schemas.microsoft.com/office/drawing/2014/main" id="{C44F1755-607D-C785-7731-5B8C97BBC4E2}"/>
              </a:ext>
            </a:extLst>
          </p:cNvPr>
          <p:cNvPicPr>
            <a:picLocks noChangeAspect="1"/>
          </p:cNvPicPr>
          <p:nvPr/>
        </p:nvPicPr>
        <p:blipFill>
          <a:blip r:embed="rId5"/>
          <a:stretch>
            <a:fillRect/>
          </a:stretch>
        </p:blipFill>
        <p:spPr>
          <a:xfrm>
            <a:off x="8267206" y="2832100"/>
            <a:ext cx="3000499" cy="3014683"/>
          </a:xfrm>
          <a:prstGeom prst="rect">
            <a:avLst/>
          </a:prstGeom>
        </p:spPr>
      </p:pic>
      <p:sp>
        <p:nvSpPr>
          <p:cNvPr id="24" name="Oval 23">
            <a:extLst>
              <a:ext uri="{FF2B5EF4-FFF2-40B4-BE49-F238E27FC236}">
                <a16:creationId xmlns:a16="http://schemas.microsoft.com/office/drawing/2014/main" id="{343AF43E-7FBD-FF5C-21DE-9098FC408126}"/>
              </a:ext>
            </a:extLst>
          </p:cNvPr>
          <p:cNvSpPr/>
          <p:nvPr/>
        </p:nvSpPr>
        <p:spPr>
          <a:xfrm>
            <a:off x="9163792" y="5235038"/>
            <a:ext cx="1246909" cy="6729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A00A3A38-146E-639F-4C76-EE6325CE37F5}"/>
              </a:ext>
            </a:extLst>
          </p:cNvPr>
          <p:cNvCxnSpPr/>
          <p:nvPr/>
        </p:nvCxnSpPr>
        <p:spPr>
          <a:xfrm flipV="1">
            <a:off x="10430123" y="5400551"/>
            <a:ext cx="464128" cy="13780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4AE956CC-F0D5-E813-2022-35A3E8CF861C}"/>
              </a:ext>
            </a:extLst>
          </p:cNvPr>
          <p:cNvCxnSpPr>
            <a:cxnSpLocks/>
          </p:cNvCxnSpPr>
          <p:nvPr/>
        </p:nvCxnSpPr>
        <p:spPr>
          <a:xfrm flipH="1">
            <a:off x="2917990" y="3499757"/>
            <a:ext cx="812471" cy="74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F0DFE7CF-BE11-3FFE-5BEF-7448D49CF566}"/>
              </a:ext>
            </a:extLst>
          </p:cNvPr>
          <p:cNvCxnSpPr>
            <a:cxnSpLocks/>
          </p:cNvCxnSpPr>
          <p:nvPr/>
        </p:nvCxnSpPr>
        <p:spPr>
          <a:xfrm flipH="1">
            <a:off x="3719451" y="1866898"/>
            <a:ext cx="742" cy="163558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32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51" y="242396"/>
            <a:ext cx="6801061" cy="960554"/>
          </a:xfrm>
        </p:spPr>
        <p:txBody>
          <a:bodyPr>
            <a:normAutofit/>
          </a:bodyPr>
          <a:lstStyle/>
          <a:p>
            <a:r>
              <a:rPr lang="en-US">
                <a:ln>
                  <a:solidFill>
                    <a:prstClr val="black">
                      <a:lumMod val="75000"/>
                      <a:lumOff val="25000"/>
                      <a:alpha val="10000"/>
                    </a:prstClr>
                  </a:solidFill>
                </a:ln>
                <a:effectLst/>
              </a:rPr>
              <a:t>CMS 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28" name="Content Placeholder 2">
            <a:extLst>
              <a:ext uri="{FF2B5EF4-FFF2-40B4-BE49-F238E27FC236}">
                <a16:creationId xmlns:a16="http://schemas.microsoft.com/office/drawing/2014/main" id="{206EBAD4-B001-6B0B-9DD7-457D0E2879F3}"/>
              </a:ext>
            </a:extLst>
          </p:cNvPr>
          <p:cNvSpPr txBox="1">
            <a:spLocks/>
          </p:cNvSpPr>
          <p:nvPr/>
        </p:nvSpPr>
        <p:spPr>
          <a:xfrm>
            <a:off x="293548" y="1388957"/>
            <a:ext cx="3242470" cy="177654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3.2.1.3.6</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cs typeface="Calibri"/>
            </a:endParaRPr>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If the operator moves the mouse over the CMS icon then a text window shall be displayed with a summary of the operational state and status of the sign and the text of any message being displayed on the sign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8" name="Content Placeholder 2">
            <a:extLst>
              <a:ext uri="{FF2B5EF4-FFF2-40B4-BE49-F238E27FC236}">
                <a16:creationId xmlns:a16="http://schemas.microsoft.com/office/drawing/2014/main" id="{ED9D9DD1-BD7A-6506-65B5-F8DFE7E6994B}"/>
              </a:ext>
            </a:extLst>
          </p:cNvPr>
          <p:cNvSpPr txBox="1">
            <a:spLocks/>
          </p:cNvSpPr>
          <p:nvPr/>
        </p:nvSpPr>
        <p:spPr>
          <a:xfrm>
            <a:off x="3945210" y="1349371"/>
            <a:ext cx="3242470" cy="174685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3.2.1.3.7</a:t>
            </a:r>
            <a:endParaRPr lang="en-US"/>
          </a:p>
          <a:p>
            <a:pPr marL="171450" indent="-171450" algn="ctr"/>
            <a:r>
              <a:rPr lang="en-US" sz="1200">
                <a:ln>
                  <a:solidFill>
                    <a:prstClr val="black">
                      <a:lumMod val="75000"/>
                      <a:lumOff val="25000"/>
                      <a:alpha val="10000"/>
                    </a:prstClr>
                  </a:solidFill>
                </a:ln>
                <a:effectLst/>
                <a:latin typeface="Calibri"/>
                <a:ea typeface="+mn-lt"/>
                <a:cs typeface="Calibri"/>
              </a:rPr>
              <a:t>The operator shall be able to activate a detailed device status window for the sign by double left clicking on the selected icon. A circle shall be displayed over the icon as long as the detailed device status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
        <p:nvSpPr>
          <p:cNvPr id="13" name="Content Placeholder 2">
            <a:extLst>
              <a:ext uri="{FF2B5EF4-FFF2-40B4-BE49-F238E27FC236}">
                <a16:creationId xmlns:a16="http://schemas.microsoft.com/office/drawing/2014/main" id="{58B50FB3-D047-3D90-5B98-2BA472FE52D9}"/>
              </a:ext>
            </a:extLst>
          </p:cNvPr>
          <p:cNvSpPr txBox="1">
            <a:spLocks/>
          </p:cNvSpPr>
          <p:nvPr/>
        </p:nvSpPr>
        <p:spPr>
          <a:xfrm>
            <a:off x="7784897" y="419137"/>
            <a:ext cx="4044054" cy="217238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3.2.1.3.8</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operator shall be able to activate a device control window for the CMS sign by right clicking on the selected icon. The right click on the icon shall display a pop-up menu of available device actions from which the user may select. A circle shall be displayed over the icon as long as the device control window is displayed for that icon</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cxnSp>
        <p:nvCxnSpPr>
          <p:cNvPr id="17" name="Straight Arrow Connector 16">
            <a:extLst>
              <a:ext uri="{FF2B5EF4-FFF2-40B4-BE49-F238E27FC236}">
                <a16:creationId xmlns:a16="http://schemas.microsoft.com/office/drawing/2014/main" id="{CA6091C8-4D40-EA08-9C13-CD0ECBEC3794}"/>
              </a:ext>
            </a:extLst>
          </p:cNvPr>
          <p:cNvCxnSpPr/>
          <p:nvPr/>
        </p:nvCxnSpPr>
        <p:spPr>
          <a:xfrm>
            <a:off x="11201648" y="2500253"/>
            <a:ext cx="9154" cy="3030929"/>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6" descr="A screenshot of a computer application&#10;&#10;Description automatically generated">
            <a:extLst>
              <a:ext uri="{FF2B5EF4-FFF2-40B4-BE49-F238E27FC236}">
                <a16:creationId xmlns:a16="http://schemas.microsoft.com/office/drawing/2014/main" id="{616D755C-E158-7461-20ED-B346B3E76503}"/>
              </a:ext>
            </a:extLst>
          </p:cNvPr>
          <p:cNvPicPr>
            <a:picLocks noChangeAspect="1"/>
          </p:cNvPicPr>
          <p:nvPr/>
        </p:nvPicPr>
        <p:blipFill>
          <a:blip r:embed="rId3"/>
          <a:stretch>
            <a:fillRect/>
          </a:stretch>
        </p:blipFill>
        <p:spPr>
          <a:xfrm>
            <a:off x="4190010" y="3068305"/>
            <a:ext cx="2743200" cy="2720403"/>
          </a:xfrm>
          <a:prstGeom prst="rect">
            <a:avLst/>
          </a:prstGeom>
        </p:spPr>
      </p:pic>
      <p:pic>
        <p:nvPicPr>
          <p:cNvPr id="7" name="Picture 9" descr="A screenshot of a computer screen&#10;&#10;Description automatically generated">
            <a:extLst>
              <a:ext uri="{FF2B5EF4-FFF2-40B4-BE49-F238E27FC236}">
                <a16:creationId xmlns:a16="http://schemas.microsoft.com/office/drawing/2014/main" id="{B873EA94-1EB7-2EB5-E888-313FFB73957E}"/>
              </a:ext>
            </a:extLst>
          </p:cNvPr>
          <p:cNvPicPr>
            <a:picLocks noChangeAspect="1"/>
          </p:cNvPicPr>
          <p:nvPr/>
        </p:nvPicPr>
        <p:blipFill>
          <a:blip r:embed="rId4"/>
          <a:stretch>
            <a:fillRect/>
          </a:stretch>
        </p:blipFill>
        <p:spPr>
          <a:xfrm>
            <a:off x="538348" y="3071855"/>
            <a:ext cx="2743200" cy="2713301"/>
          </a:xfrm>
          <a:prstGeom prst="rect">
            <a:avLst/>
          </a:prstGeom>
        </p:spPr>
      </p:pic>
      <p:pic>
        <p:nvPicPr>
          <p:cNvPr id="14" name="Picture 15" descr="A screenshot of a phone&#10;&#10;Description automatically generated">
            <a:extLst>
              <a:ext uri="{FF2B5EF4-FFF2-40B4-BE49-F238E27FC236}">
                <a16:creationId xmlns:a16="http://schemas.microsoft.com/office/drawing/2014/main" id="{8546A4E8-F5D3-0915-2E2A-A24AC2F4EBB2}"/>
              </a:ext>
            </a:extLst>
          </p:cNvPr>
          <p:cNvPicPr>
            <a:picLocks noChangeAspect="1"/>
          </p:cNvPicPr>
          <p:nvPr/>
        </p:nvPicPr>
        <p:blipFill>
          <a:blip r:embed="rId5"/>
          <a:stretch>
            <a:fillRect/>
          </a:stretch>
        </p:blipFill>
        <p:spPr>
          <a:xfrm>
            <a:off x="8203978" y="2278050"/>
            <a:ext cx="2743200" cy="3016004"/>
          </a:xfrm>
          <a:prstGeom prst="rect">
            <a:avLst/>
          </a:prstGeom>
        </p:spPr>
      </p:pic>
      <p:cxnSp>
        <p:nvCxnSpPr>
          <p:cNvPr id="18" name="Straight Arrow Connector 17">
            <a:extLst>
              <a:ext uri="{FF2B5EF4-FFF2-40B4-BE49-F238E27FC236}">
                <a16:creationId xmlns:a16="http://schemas.microsoft.com/office/drawing/2014/main" id="{66EB393F-9810-E5E2-A61C-6081DCB31AA2}"/>
              </a:ext>
            </a:extLst>
          </p:cNvPr>
          <p:cNvCxnSpPr>
            <a:cxnSpLocks/>
          </p:cNvCxnSpPr>
          <p:nvPr/>
        </p:nvCxnSpPr>
        <p:spPr>
          <a:xfrm flipH="1" flipV="1">
            <a:off x="10665279" y="2471306"/>
            <a:ext cx="537235" cy="9896"/>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Content Placeholder 2">
            <a:extLst>
              <a:ext uri="{FF2B5EF4-FFF2-40B4-BE49-F238E27FC236}">
                <a16:creationId xmlns:a16="http://schemas.microsoft.com/office/drawing/2014/main" id="{FC2AAE7C-CF90-39CA-2CDF-EBC0CFD080A2}"/>
              </a:ext>
            </a:extLst>
          </p:cNvPr>
          <p:cNvSpPr txBox="1">
            <a:spLocks/>
          </p:cNvSpPr>
          <p:nvPr/>
        </p:nvSpPr>
        <p:spPr>
          <a:xfrm>
            <a:off x="7210923" y="5218747"/>
            <a:ext cx="4895119" cy="156872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7465" indent="0" algn="ctr">
              <a:buNone/>
            </a:pPr>
            <a:r>
              <a:rPr lang="en-US" sz="2800">
                <a:ln>
                  <a:solidFill>
                    <a:prstClr val="black">
                      <a:lumMod val="75000"/>
                      <a:lumOff val="25000"/>
                      <a:alpha val="10000"/>
                    </a:prstClr>
                  </a:solidFill>
                </a:ln>
                <a:effectLst/>
                <a:latin typeface="Calibri"/>
                <a:ea typeface="+mn-lt"/>
                <a:cs typeface="Calibri"/>
              </a:rPr>
              <a:t>3.2.1.3.8.1</a:t>
            </a:r>
            <a:endParaRPr lang="en-US"/>
          </a:p>
          <a:p>
            <a:pPr marL="171450" indent="-171450" algn="ctr"/>
            <a:r>
              <a:rPr lang="en-US" sz="1200">
                <a:ln>
                  <a:solidFill>
                    <a:prstClr val="black">
                      <a:lumMod val="75000"/>
                      <a:lumOff val="25000"/>
                      <a:alpha val="10000"/>
                    </a:prstClr>
                  </a:solidFill>
                </a:ln>
                <a:effectLst/>
                <a:ea typeface="+mn-lt"/>
                <a:cs typeface="+mn-lt"/>
              </a:rPr>
              <a:t> </a:t>
            </a:r>
            <a:r>
              <a:rPr lang="en-US" sz="1200">
                <a:ln>
                  <a:solidFill>
                    <a:prstClr val="black">
                      <a:lumMod val="75000"/>
                      <a:lumOff val="25000"/>
                      <a:alpha val="10000"/>
                    </a:prstClr>
                  </a:solidFill>
                </a:ln>
                <a:effectLst/>
                <a:latin typeface="Calibri"/>
                <a:ea typeface="+mn-lt"/>
                <a:cs typeface="Calibri"/>
              </a:rPr>
              <a:t>The CMS icon shall be configurable to display the status of the sign associated with the icon. The CMS icon color shall represent the operational status of the CMS sign: green for operational, yellow for operational with errors, gray for no communications and red for failed</a:t>
            </a:r>
            <a:endParaRPr lang="en-US" sz="1200">
              <a:ln>
                <a:solidFill>
                  <a:prstClr val="black">
                    <a:lumMod val="75000"/>
                    <a:lumOff val="25000"/>
                    <a:alpha val="10000"/>
                  </a:prstClr>
                </a:solidFill>
              </a:ln>
              <a:effectLst/>
              <a:latin typeface="Calisto MT"/>
              <a:cs typeface="Calibri"/>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a:p>
            <a:pPr indent="-305435"/>
            <a:endParaRPr lang="en-US" sz="1200">
              <a:ln>
                <a:solidFill>
                  <a:prstClr val="black">
                    <a:lumMod val="75000"/>
                    <a:lumOff val="25000"/>
                    <a:alpha val="10000"/>
                  </a:prstClr>
                </a:solidFill>
              </a:ln>
              <a:effectLst/>
            </a:endParaRPr>
          </a:p>
        </p:txBody>
      </p:sp>
    </p:spTree>
    <p:extLst>
      <p:ext uri="{BB962C8B-B14F-4D97-AF65-F5344CB8AC3E}">
        <p14:creationId xmlns:p14="http://schemas.microsoft.com/office/powerpoint/2010/main" val="2240746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2">
      <a:dk1>
        <a:sysClr val="windowText" lastClr="000000"/>
      </a:dk1>
      <a:lt1>
        <a:sysClr val="window" lastClr="FFFFFF"/>
      </a:lt1>
      <a:dk2>
        <a:srgbClr val="212123"/>
      </a:dk2>
      <a:lt2>
        <a:srgbClr val="DADADA"/>
      </a:lt2>
      <a:accent1>
        <a:srgbClr val="FFC907"/>
      </a:accent1>
      <a:accent2>
        <a:srgbClr val="D3BA68"/>
      </a:accent2>
      <a:accent3>
        <a:srgbClr val="BB8640"/>
      </a:accent3>
      <a:accent4>
        <a:srgbClr val="AD9277"/>
      </a:accent4>
      <a:accent5>
        <a:srgbClr val="A55A43"/>
      </a:accent5>
      <a:accent6>
        <a:srgbClr val="AD9D7B"/>
      </a:accent6>
      <a:hlink>
        <a:srgbClr val="FFF4CD"/>
      </a:hlink>
      <a:folHlink>
        <a:srgbClr val="C4990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C3EFB42A14D40AD18A98EDAD00083" ma:contentTypeVersion="2" ma:contentTypeDescription="Create a new document." ma:contentTypeScope="" ma:versionID="f2172d4d2ae788a4c6eb0a7a1199c83e">
  <xsd:schema xmlns:xsd="http://www.w3.org/2001/XMLSchema" xmlns:xs="http://www.w3.org/2001/XMLSchema" xmlns:p="http://schemas.microsoft.com/office/2006/metadata/properties" xmlns:ns3="de55b126-8cef-43e1-a544-c0f32775c17a" targetNamespace="http://schemas.microsoft.com/office/2006/metadata/properties" ma:root="true" ma:fieldsID="32f135b058bfb87abede928666ca76fc" ns3:_="">
    <xsd:import namespace="de55b126-8cef-43e1-a544-c0f32775c17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55b126-8cef-43e1-a544-c0f32775c1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8605F6-4631-4401-A380-3EB31B6BE731}">
  <ds:schemaRefs>
    <ds:schemaRef ds:uri="de55b126-8cef-43e1-a544-c0f32775c1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32CA5B-3453-4A1F-BD15-D719B7D8B9FE}">
  <ds:schemaRefs>
    <ds:schemaRef ds:uri="http://schemas.microsoft.com/sharepoint/v3/contenttype/forms"/>
  </ds:schemaRefs>
</ds:datastoreItem>
</file>

<file path=customXml/itemProps3.xml><?xml version="1.0" encoding="utf-8"?>
<ds:datastoreItem xmlns:ds="http://schemas.openxmlformats.org/officeDocument/2006/customXml" ds:itemID="{D23C1F83-A011-4CA1-9353-C695A2D48F5C}">
  <ds:schemaRefs>
    <ds:schemaRef ds:uri="de55b126-8cef-43e1-a544-c0f32775c1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lpstr>
      <vt:lpstr>CAP 3104  Human and Technology Interaction Assignment 4 Group 30</vt:lpstr>
      <vt:lpstr>Cohesive Teamwork</vt:lpstr>
      <vt:lpstr>Images of Developed User Interface and Requirements Associated with Them</vt:lpstr>
      <vt:lpstr>Gates  </vt:lpstr>
      <vt:lpstr>Gates 2 </vt:lpstr>
      <vt:lpstr>Gates 3 </vt:lpstr>
      <vt:lpstr>Popups</vt:lpstr>
      <vt:lpstr>CMS</vt:lpstr>
      <vt:lpstr>CMS 2</vt:lpstr>
      <vt:lpstr>CCTV</vt:lpstr>
      <vt:lpstr>CCTV 2</vt:lpstr>
      <vt:lpstr>Draw Lights</vt:lpstr>
      <vt:lpstr>Draw Lights 2</vt:lpstr>
      <vt:lpstr>Wrong Way Lights</vt:lpstr>
      <vt:lpstr>Wrong Way Lights 2</vt:lpstr>
      <vt:lpstr>PowerPoint Presentation</vt:lpstr>
      <vt:lpstr>PowerPoint Presentation</vt:lpstr>
      <vt:lpstr>PowerPoint Presentation</vt:lpstr>
      <vt:lpstr>HOV End Points</vt:lpstr>
      <vt:lpstr>Incidents</vt:lpstr>
      <vt:lpstr>HTI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4102 – IT Design and UX</dc:title>
  <dc:creator>Pam</dc:creator>
  <cp:revision>2</cp:revision>
  <dcterms:created xsi:type="dcterms:W3CDTF">2016-08-17T17:57:34Z</dcterms:created>
  <dcterms:modified xsi:type="dcterms:W3CDTF">2023-07-25T21:54:12Z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0x010100B0EC3EFB42A14D40AD18A98EDAD00083</vt:lpwstr>
  </property>
</Properties>
</file>